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62" r:id="rId3"/>
    <p:sldId id="263" r:id="rId4"/>
    <p:sldId id="285" r:id="rId5"/>
    <p:sldId id="286" r:id="rId6"/>
    <p:sldId id="287" r:id="rId7"/>
    <p:sldId id="260" r:id="rId8"/>
    <p:sldId id="259" r:id="rId9"/>
    <p:sldId id="257" r:id="rId10"/>
    <p:sldId id="261" r:id="rId11"/>
    <p:sldId id="264" r:id="rId12"/>
    <p:sldId id="265" r:id="rId13"/>
    <p:sldId id="281" r:id="rId14"/>
    <p:sldId id="280" r:id="rId15"/>
    <p:sldId id="282" r:id="rId16"/>
    <p:sldId id="266" r:id="rId17"/>
    <p:sldId id="274" r:id="rId18"/>
    <p:sldId id="276" r:id="rId19"/>
    <p:sldId id="269" r:id="rId20"/>
    <p:sldId id="270" r:id="rId21"/>
    <p:sldId id="271" r:id="rId22"/>
    <p:sldId id="272" r:id="rId23"/>
    <p:sldId id="273" r:id="rId24"/>
    <p:sldId id="277" r:id="rId25"/>
    <p:sldId id="278" r:id="rId26"/>
    <p:sldId id="279" r:id="rId27"/>
    <p:sldId id="284"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67" autoAdjust="0"/>
  </p:normalViewPr>
  <p:slideViewPr>
    <p:cSldViewPr>
      <p:cViewPr varScale="1">
        <p:scale>
          <a:sx n="58" d="100"/>
          <a:sy n="58" d="100"/>
        </p:scale>
        <p:origin x="-14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49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186DD-8994-4AF7-9E2C-34C05EB9AE92}" type="datetimeFigureOut">
              <a:rPr lang="en-US" smtClean="0"/>
              <a:pPr/>
              <a:t>5/11/2012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F4747-800C-47D2-849B-D7477837B7A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C1F4747-800C-47D2-849B-D7477837B7A8}"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C1F4747-800C-47D2-849B-D7477837B7A8}"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Driver Master we are capturing all required records of the driver.</a:t>
            </a:r>
            <a:endParaRPr lang="en-IN" dirty="0" smtClean="0"/>
          </a:p>
          <a:p>
            <a:endParaRPr lang="en-US" dirty="0"/>
          </a:p>
        </p:txBody>
      </p:sp>
      <p:sp>
        <p:nvSpPr>
          <p:cNvPr id="4" name="Slide Number Placeholder 3"/>
          <p:cNvSpPr>
            <a:spLocks noGrp="1"/>
          </p:cNvSpPr>
          <p:nvPr>
            <p:ph type="sldNum" sz="quarter" idx="10"/>
          </p:nvPr>
        </p:nvSpPr>
        <p:spPr/>
        <p:txBody>
          <a:bodyPr/>
          <a:lstStyle/>
          <a:p>
            <a:fld id="{0C1F4747-800C-47D2-849B-D7477837B7A8}" type="slidenum">
              <a:rPr lang="en-IN" smtClean="0"/>
              <a:pPr/>
              <a:t>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find the consolidated business for each transpoter Truck</a:t>
            </a:r>
            <a:r>
              <a:rPr lang="en-US" baseline="0" dirty="0" smtClean="0"/>
              <a:t> wise</a:t>
            </a:r>
            <a:endParaRPr lang="en-US" dirty="0"/>
          </a:p>
        </p:txBody>
      </p:sp>
      <p:sp>
        <p:nvSpPr>
          <p:cNvPr id="4" name="Slide Number Placeholder 3"/>
          <p:cNvSpPr>
            <a:spLocks noGrp="1"/>
          </p:cNvSpPr>
          <p:nvPr>
            <p:ph type="sldNum" sz="quarter" idx="10"/>
          </p:nvPr>
        </p:nvSpPr>
        <p:spPr/>
        <p:txBody>
          <a:bodyPr/>
          <a:lstStyle/>
          <a:p>
            <a:fld id="{0C1F4747-800C-47D2-849B-D7477837B7A8}" type="slidenum">
              <a:rPr lang="en-IN" smtClean="0"/>
              <a:pPr/>
              <a:t>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 details are</a:t>
            </a:r>
            <a:r>
              <a:rPr lang="en-US" baseline="0" dirty="0" smtClean="0"/>
              <a:t> captured to ensure the secure and undisturbed transit</a:t>
            </a:r>
            <a:endParaRPr lang="en-US" dirty="0"/>
          </a:p>
        </p:txBody>
      </p:sp>
      <p:sp>
        <p:nvSpPr>
          <p:cNvPr id="4" name="Slide Number Placeholder 3"/>
          <p:cNvSpPr>
            <a:spLocks noGrp="1"/>
          </p:cNvSpPr>
          <p:nvPr>
            <p:ph type="sldNum" sz="quarter" idx="10"/>
          </p:nvPr>
        </p:nvSpPr>
        <p:spPr/>
        <p:txBody>
          <a:bodyPr/>
          <a:lstStyle/>
          <a:p>
            <a:fld id="{0C1F4747-800C-47D2-849B-D7477837B7A8}" type="slidenum">
              <a:rPr lang="en-IN" smtClean="0"/>
              <a:pPr/>
              <a:t>11</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1F4747-800C-47D2-849B-D7477837B7A8}" type="slidenum">
              <a:rPr lang="en-IN" smtClean="0"/>
              <a:pPr/>
              <a:t>14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98B8509-B0CD-445F-9C8A-2F071F8EA80E}" type="datetimeFigureOut">
              <a:rPr lang="en-US" smtClean="0"/>
              <a:pPr/>
              <a:t>5/11/2012</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B9D4EB-C4EE-4072-9472-B9E91A2F751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8B8509-B0CD-445F-9C8A-2F071F8EA80E}" type="datetimeFigureOut">
              <a:rPr lang="en-US" smtClean="0"/>
              <a:pPr/>
              <a:t>5/11/2012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F5B9D4EB-C4EE-4072-9472-B9E91A2F751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8B8509-B0CD-445F-9C8A-2F071F8EA80E}" type="datetimeFigureOut">
              <a:rPr lang="en-US" smtClean="0"/>
              <a:pPr/>
              <a:t>5/11/2012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F5B9D4EB-C4EE-4072-9472-B9E91A2F751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8B8509-B0CD-445F-9C8A-2F071F8EA80E}" type="datetimeFigureOut">
              <a:rPr lang="en-US" smtClean="0"/>
              <a:pPr/>
              <a:t>5/11/2012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F5B9D4EB-C4EE-4072-9472-B9E91A2F7515}"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98B8509-B0CD-445F-9C8A-2F071F8EA80E}" type="datetimeFigureOut">
              <a:rPr lang="en-US" smtClean="0"/>
              <a:pPr/>
              <a:t>5/11/2012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F5B9D4EB-C4EE-4072-9472-B9E91A2F7515}"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8B8509-B0CD-445F-9C8A-2F071F8EA80E}" type="datetimeFigureOut">
              <a:rPr lang="en-US" smtClean="0"/>
              <a:pPr/>
              <a:t>5/11/2012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F5B9D4EB-C4EE-4072-9472-B9E91A2F7515}"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8B8509-B0CD-445F-9C8A-2F071F8EA80E}" type="datetimeFigureOut">
              <a:rPr lang="en-US" smtClean="0"/>
              <a:pPr/>
              <a:t>5/11/2012</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F5B9D4EB-C4EE-4072-9472-B9E91A2F7515}"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98B8509-B0CD-445F-9C8A-2F071F8EA80E}" type="datetimeFigureOut">
              <a:rPr lang="en-US" smtClean="0"/>
              <a:pPr/>
              <a:t>5/11/2012</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F5B9D4EB-C4EE-4072-9472-B9E91A2F7515}"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98B8509-B0CD-445F-9C8A-2F071F8EA80E}" type="datetimeFigureOut">
              <a:rPr lang="en-US" smtClean="0"/>
              <a:pPr/>
              <a:t>5/11/2012</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F5B9D4EB-C4EE-4072-9472-B9E91A2F751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98B8509-B0CD-445F-9C8A-2F071F8EA80E}" type="datetimeFigureOut">
              <a:rPr lang="en-US" smtClean="0"/>
              <a:pPr/>
              <a:t>5/11/2012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F5B9D4EB-C4EE-4072-9472-B9E91A2F7515}"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98B8509-B0CD-445F-9C8A-2F071F8EA80E}" type="datetimeFigureOut">
              <a:rPr lang="en-US" smtClean="0"/>
              <a:pPr/>
              <a:t>5/11/2012</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B9D4EB-C4EE-4072-9472-B9E91A2F7515}"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98B8509-B0CD-445F-9C8A-2F071F8EA80E}" type="datetimeFigureOut">
              <a:rPr lang="en-US" smtClean="0"/>
              <a:pPr/>
              <a:t>5/11/2012</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B9D4EB-C4EE-4072-9472-B9E91A2F751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softsolutions.co.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422612" y="3786190"/>
            <a:ext cx="4745210" cy="707886"/>
          </a:xfrm>
          <a:prstGeom prst="rect">
            <a:avLst/>
          </a:prstGeom>
          <a:noFill/>
        </p:spPr>
        <p:txBody>
          <a:bodyPr wrap="none" lIns="91440" tIns="45720" rIns="91440" bIns="45720">
            <a:spAutoFit/>
          </a:bodyPr>
          <a:lstStyle/>
          <a:p>
            <a:pPr algn="ctr"/>
            <a:r>
              <a:rPr lang="en-US" sz="2000" i="1" dirty="0" smtClean="0">
                <a:solidFill>
                  <a:schemeClr val="accent3">
                    <a:lumMod val="75000"/>
                  </a:schemeClr>
                </a:solidFill>
                <a:latin typeface="Algerian" pitchFamily="82" charset="0"/>
              </a:rPr>
              <a:t>     Glow Institute of Professional </a:t>
            </a:r>
          </a:p>
          <a:p>
            <a:pPr algn="ctr"/>
            <a:r>
              <a:rPr lang="en-US" sz="2000" i="1" dirty="0" smtClean="0">
                <a:solidFill>
                  <a:schemeClr val="accent3">
                    <a:lumMod val="75000"/>
                  </a:schemeClr>
                </a:solidFill>
                <a:latin typeface="Algerian" pitchFamily="82" charset="0"/>
              </a:rPr>
              <a:t>studies</a:t>
            </a:r>
            <a:endParaRPr lang="en-US" sz="2000" i="1" dirty="0" smtClean="0">
              <a:solidFill>
                <a:schemeClr val="accent3">
                  <a:lumMod val="75000"/>
                </a:schemeClr>
              </a:solidFill>
              <a:latin typeface="Algerian" pitchFamily="82" charset="0"/>
            </a:endParaRPr>
          </a:p>
        </p:txBody>
      </p:sp>
      <p:pic>
        <p:nvPicPr>
          <p:cNvPr id="3074" name="Picture 2"/>
          <p:cNvPicPr>
            <a:picLocks noChangeAspect="1" noChangeArrowheads="1"/>
          </p:cNvPicPr>
          <p:nvPr/>
        </p:nvPicPr>
        <p:blipFill>
          <a:blip r:embed="rId3" cstate="print"/>
          <a:srcRect/>
          <a:stretch>
            <a:fillRect/>
          </a:stretch>
        </p:blipFill>
        <p:spPr bwMode="auto">
          <a:xfrm>
            <a:off x="6500826" y="142852"/>
            <a:ext cx="2171700" cy="866775"/>
          </a:xfrm>
          <a:prstGeom prst="rect">
            <a:avLst/>
          </a:prstGeom>
          <a:noFill/>
          <a:ln w="9525">
            <a:noFill/>
            <a:miter lim="800000"/>
            <a:headEnd/>
            <a:tailEnd/>
          </a:ln>
          <a:effectLst/>
        </p:spPr>
      </p:pic>
      <p:sp>
        <p:nvSpPr>
          <p:cNvPr id="6" name="Title 5"/>
          <p:cNvSpPr>
            <a:spLocks noGrp="1"/>
          </p:cNvSpPr>
          <p:nvPr>
            <p:ph type="ctrTitle"/>
          </p:nvPr>
        </p:nvSpPr>
        <p:spPr>
          <a:xfrm>
            <a:off x="1714480" y="1571612"/>
            <a:ext cx="7143800" cy="1214446"/>
          </a:xfrm>
          <a:ln>
            <a:noFill/>
          </a:ln>
          <a:effectLst>
            <a:outerShdw blurRad="50800" dist="38100" dir="18900000" algn="bl" rotWithShape="0">
              <a:prstClr val="black">
                <a:alpha val="40000"/>
              </a:prstClr>
            </a:outerShdw>
          </a:effectLst>
        </p:spPr>
        <p:txBody>
          <a:bodyPr>
            <a:noAutofit/>
          </a:bodyPr>
          <a:lstStyle/>
          <a:p>
            <a:pPr algn="ctr" rtl="0" eaLnBrk="1" latinLnBrk="0" hangingPunct="1"/>
            <a:r>
              <a:rPr lang="en-US" sz="4000" b="0" i="1" kern="1200" cap="none" dirty="0" smtClean="0">
                <a:solidFill>
                  <a:schemeClr val="accent3">
                    <a:lumMod val="75000"/>
                  </a:schemeClr>
                </a:solidFill>
                <a:latin typeface="Algerian" pitchFamily="82" charset="0"/>
                <a:ea typeface="+mn-ea"/>
                <a:cs typeface="+mn-cs"/>
              </a:rPr>
              <a:t>Road Transport Module</a:t>
            </a:r>
            <a:endParaRPr lang="en-US" sz="4000" b="0" kern="1200" cap="none" dirty="0" smtClean="0">
              <a:solidFill>
                <a:schemeClr val="accent3">
                  <a:lumMod val="75000"/>
                </a:schemeClr>
              </a:solidFill>
              <a:latin typeface="Algerian" pitchFamily="82" charset="0"/>
              <a:ea typeface="+mn-ea"/>
              <a:cs typeface="+mn-cs"/>
            </a:endParaRPr>
          </a:p>
        </p:txBody>
      </p:sp>
      <p:pic>
        <p:nvPicPr>
          <p:cNvPr id="19460" name="Picture 4" descr="I:\1 Transport Module\Logistics\logistics.gif"/>
          <p:cNvPicPr>
            <a:picLocks noChangeAspect="1" noChangeArrowheads="1"/>
          </p:cNvPicPr>
          <p:nvPr/>
        </p:nvPicPr>
        <p:blipFill>
          <a:blip r:embed="rId4" cstate="print"/>
          <a:srcRect/>
          <a:stretch>
            <a:fillRect/>
          </a:stretch>
        </p:blipFill>
        <p:spPr bwMode="auto">
          <a:xfrm>
            <a:off x="2285984" y="3071810"/>
            <a:ext cx="2552700" cy="2552700"/>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0" y="0"/>
            <a:ext cx="1981200" cy="609600"/>
          </a:xfrm>
          <a:prstGeom prst="rect">
            <a:avLst/>
          </a:prstGeom>
          <a:noFill/>
          <a:ln w="9525">
            <a:noFill/>
            <a:miter lim="800000"/>
            <a:headEnd/>
            <a:tailEnd/>
          </a:ln>
        </p:spPr>
      </p:pic>
    </p:spTree>
  </p:cSld>
  <p:clrMapOvr>
    <a:masterClrMapping/>
  </p:clrMapOvr>
  <p:transition spd="slow" advClick="0" advTm="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diamond(out)">
                                      <p:cBhvr>
                                        <p:cTn id="11" dur="2000"/>
                                        <p:tgtEl>
                                          <p:spTgt spid="19460"/>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amond(out)">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57290" y="1785926"/>
            <a:ext cx="3933825" cy="2171700"/>
          </a:xfrm>
          <a:prstGeom prst="rect">
            <a:avLst/>
          </a:prstGeom>
          <a:noFill/>
          <a:ln w="9525">
            <a:noFill/>
            <a:miter lim="800000"/>
            <a:headEnd/>
            <a:tailEnd/>
          </a:ln>
          <a:effectLst/>
        </p:spPr>
      </p:pic>
      <p:sp>
        <p:nvSpPr>
          <p:cNvPr id="6" name="DM Field1"/>
          <p:cNvSpPr/>
          <p:nvPr/>
        </p:nvSpPr>
        <p:spPr>
          <a:xfrm>
            <a:off x="6429388" y="1857364"/>
            <a:ext cx="2071702" cy="428628"/>
          </a:xfrm>
          <a:prstGeom prst="accentCallout2">
            <a:avLst>
              <a:gd name="adj1" fmla="val 18750"/>
              <a:gd name="adj2" fmla="val -8333"/>
              <a:gd name="adj3" fmla="val 18750"/>
              <a:gd name="adj4" fmla="val -16667"/>
              <a:gd name="adj5" fmla="val 115582"/>
              <a:gd name="adj6" fmla="val -68890"/>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For Ledger Allocation Purpose</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7" name="DM Field1"/>
          <p:cNvSpPr/>
          <p:nvPr/>
        </p:nvSpPr>
        <p:spPr>
          <a:xfrm>
            <a:off x="6429388" y="2428868"/>
            <a:ext cx="2071702" cy="428628"/>
          </a:xfrm>
          <a:prstGeom prst="accentCallout2">
            <a:avLst>
              <a:gd name="adj1" fmla="val 18750"/>
              <a:gd name="adj2" fmla="val -8333"/>
              <a:gd name="adj3" fmla="val 18750"/>
              <a:gd name="adj4" fmla="val -16667"/>
              <a:gd name="adj5" fmla="val 75418"/>
              <a:gd name="adj6" fmla="val -69357"/>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Consignee Name</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0" name="DM Field1"/>
          <p:cNvSpPr/>
          <p:nvPr/>
        </p:nvSpPr>
        <p:spPr>
          <a:xfrm>
            <a:off x="6429388" y="3571876"/>
            <a:ext cx="2071702" cy="428628"/>
          </a:xfrm>
          <a:prstGeom prst="accentCallout2">
            <a:avLst>
              <a:gd name="adj1" fmla="val 18750"/>
              <a:gd name="adj2" fmla="val -8333"/>
              <a:gd name="adj3" fmla="val 18750"/>
              <a:gd name="adj4" fmla="val -16667"/>
              <a:gd name="adj5" fmla="val -6228"/>
              <a:gd name="adj6" fmla="val -70447"/>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Consignee Contact No</a:t>
            </a:r>
            <a:endParaRPr lang="en-IN" sz="1200" b="1" dirty="0">
              <a:solidFill>
                <a:schemeClr val="accent4">
                  <a:lumMod val="50000"/>
                </a:schemeClr>
              </a:solidFill>
              <a:latin typeface="Verdana" pitchFamily="34" charset="0"/>
              <a:ea typeface="Verdana" pitchFamily="34" charset="0"/>
              <a:cs typeface="Verdana" pitchFamily="34" charset="0"/>
            </a:endParaRPr>
          </a:p>
        </p:txBody>
      </p:sp>
      <p:grpSp>
        <p:nvGrpSpPr>
          <p:cNvPr id="11" name="Group 10"/>
          <p:cNvGrpSpPr/>
          <p:nvPr/>
        </p:nvGrpSpPr>
        <p:grpSpPr>
          <a:xfrm>
            <a:off x="5000628" y="3000372"/>
            <a:ext cx="3500462" cy="428628"/>
            <a:chOff x="5000628" y="3000372"/>
            <a:chExt cx="3500462" cy="428628"/>
          </a:xfrm>
        </p:grpSpPr>
        <p:sp>
          <p:nvSpPr>
            <p:cNvPr id="8" name="DM Field1"/>
            <p:cNvSpPr/>
            <p:nvPr/>
          </p:nvSpPr>
          <p:spPr>
            <a:xfrm>
              <a:off x="6429388" y="3000372"/>
              <a:ext cx="2071702" cy="428628"/>
            </a:xfrm>
            <a:prstGeom prst="accentCallout2">
              <a:avLst>
                <a:gd name="adj1" fmla="val 18750"/>
                <a:gd name="adj2" fmla="val -8333"/>
                <a:gd name="adj3" fmla="val 18750"/>
                <a:gd name="adj4" fmla="val -16667"/>
                <a:gd name="adj5" fmla="val 21708"/>
                <a:gd name="adj6" fmla="val -65718"/>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Consignee Address</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2" name="Right Brace 11"/>
            <p:cNvSpPr/>
            <p:nvPr/>
          </p:nvSpPr>
          <p:spPr>
            <a:xfrm>
              <a:off x="5000628" y="3000372"/>
              <a:ext cx="71438" cy="428628"/>
            </a:xfrm>
            <a:prstGeom prst="rightBrace">
              <a:avLst/>
            </a:prstGeom>
            <a:ln w="25400" cmpd="sng">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Title 12"/>
          <p:cNvSpPr>
            <a:spLocks noGrp="1"/>
          </p:cNvSpPr>
          <p:nvPr>
            <p:ph type="title"/>
          </p:nvPr>
        </p:nvSpPr>
        <p:spPr>
          <a:xfrm>
            <a:off x="457200" y="274638"/>
            <a:ext cx="7467600" cy="654032"/>
          </a:xfrm>
        </p:spPr>
        <p:txBody>
          <a:bodyPr/>
          <a:lstStyle/>
          <a:p>
            <a:pPr algn="ctr" rtl="0" eaLnBrk="1" latinLnBrk="0" hangingPunct="1"/>
            <a:r>
              <a:rPr lang="en-US" sz="1500" b="1" u="sng" kern="1200" dirty="0" smtClean="0">
                <a:solidFill>
                  <a:schemeClr val="accent3">
                    <a:lumMod val="50000"/>
                  </a:schemeClr>
                </a:solidFill>
                <a:latin typeface="Verdana"/>
                <a:ea typeface="Verdana"/>
                <a:cs typeface="Verdana"/>
              </a:rPr>
              <a:t>CONSIGNEE MASTER CREATION</a:t>
            </a:r>
          </a:p>
        </p:txBody>
      </p:sp>
      <p:pic>
        <p:nvPicPr>
          <p:cNvPr id="14"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Click="0" advTm="20000">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928662" y="962048"/>
            <a:ext cx="3943350" cy="5753100"/>
          </a:xfrm>
          <a:prstGeom prst="rect">
            <a:avLst/>
          </a:prstGeom>
          <a:noFill/>
          <a:ln w="9525">
            <a:solidFill>
              <a:schemeClr val="accent1">
                <a:lumMod val="50000"/>
              </a:schemeClr>
            </a:solidFill>
            <a:miter lim="800000"/>
            <a:headEnd/>
            <a:tailEnd/>
          </a:ln>
          <a:effectLst/>
        </p:spPr>
      </p:pic>
      <p:sp>
        <p:nvSpPr>
          <p:cNvPr id="7" name="DM Field1"/>
          <p:cNvSpPr/>
          <p:nvPr/>
        </p:nvSpPr>
        <p:spPr>
          <a:xfrm>
            <a:off x="6572264" y="1604990"/>
            <a:ext cx="2071702" cy="285752"/>
          </a:xfrm>
          <a:prstGeom prst="accentCallout2">
            <a:avLst>
              <a:gd name="adj1" fmla="val 18750"/>
              <a:gd name="adj2" fmla="val -8333"/>
              <a:gd name="adj3" fmla="val 18750"/>
              <a:gd name="adj4" fmla="val -16667"/>
              <a:gd name="adj5" fmla="val 90657"/>
              <a:gd name="adj6" fmla="val -161311"/>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Control Field</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9" name="DM Field1"/>
          <p:cNvSpPr/>
          <p:nvPr/>
        </p:nvSpPr>
        <p:spPr>
          <a:xfrm>
            <a:off x="6572264" y="1033486"/>
            <a:ext cx="2071702" cy="428628"/>
          </a:xfrm>
          <a:prstGeom prst="accentCallout2">
            <a:avLst>
              <a:gd name="adj1" fmla="val 18750"/>
              <a:gd name="adj2" fmla="val -8333"/>
              <a:gd name="adj3" fmla="val 18750"/>
              <a:gd name="adj4" fmla="val -16667"/>
              <a:gd name="adj5" fmla="val 94418"/>
              <a:gd name="adj6" fmla="val -100768"/>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Financial Allocation of Truck Master</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1" name="DM Field1"/>
          <p:cNvSpPr/>
          <p:nvPr/>
        </p:nvSpPr>
        <p:spPr>
          <a:xfrm>
            <a:off x="6572264" y="2033618"/>
            <a:ext cx="2071702" cy="428628"/>
          </a:xfrm>
          <a:prstGeom prst="accentCallout2">
            <a:avLst>
              <a:gd name="adj1" fmla="val 18750"/>
              <a:gd name="adj2" fmla="val -8333"/>
              <a:gd name="adj3" fmla="val 18750"/>
              <a:gd name="adj4" fmla="val -16667"/>
              <a:gd name="adj5" fmla="val 24248"/>
              <a:gd name="adj6" fmla="val -100924"/>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Truck Identification Name</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2" name="DM Field1"/>
          <p:cNvSpPr/>
          <p:nvPr/>
        </p:nvSpPr>
        <p:spPr>
          <a:xfrm>
            <a:off x="6572264" y="2605122"/>
            <a:ext cx="2071702" cy="428628"/>
          </a:xfrm>
          <a:prstGeom prst="accentCallout2">
            <a:avLst>
              <a:gd name="adj1" fmla="val 18750"/>
              <a:gd name="adj2" fmla="val -8333"/>
              <a:gd name="adj3" fmla="val 18750"/>
              <a:gd name="adj4" fmla="val -16667"/>
              <a:gd name="adj5" fmla="val -26545"/>
              <a:gd name="adj6" fmla="val -101975"/>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Name for Printing in Lorry Receipt</a:t>
            </a:r>
            <a:endParaRPr lang="en-IN" sz="1200" b="1" dirty="0">
              <a:solidFill>
                <a:schemeClr val="accent4">
                  <a:lumMod val="50000"/>
                </a:schemeClr>
              </a:solidFill>
              <a:latin typeface="Verdana" pitchFamily="34" charset="0"/>
              <a:ea typeface="Verdana" pitchFamily="34" charset="0"/>
              <a:cs typeface="Verdana" pitchFamily="34" charset="0"/>
            </a:endParaRPr>
          </a:p>
        </p:txBody>
      </p:sp>
      <p:grpSp>
        <p:nvGrpSpPr>
          <p:cNvPr id="26" name="Group 25"/>
          <p:cNvGrpSpPr/>
          <p:nvPr/>
        </p:nvGrpSpPr>
        <p:grpSpPr>
          <a:xfrm>
            <a:off x="4500562" y="2676560"/>
            <a:ext cx="4143404" cy="1285884"/>
            <a:chOff x="4500562" y="2428868"/>
            <a:chExt cx="4143404" cy="1285884"/>
          </a:xfrm>
        </p:grpSpPr>
        <p:sp>
          <p:nvSpPr>
            <p:cNvPr id="13" name="DM Field1"/>
            <p:cNvSpPr/>
            <p:nvPr/>
          </p:nvSpPr>
          <p:spPr>
            <a:xfrm>
              <a:off x="6572264" y="2928934"/>
              <a:ext cx="2071702" cy="785818"/>
            </a:xfrm>
            <a:prstGeom prst="accentCallout2">
              <a:avLst>
                <a:gd name="adj1" fmla="val 18750"/>
                <a:gd name="adj2" fmla="val -8333"/>
                <a:gd name="adj3" fmla="val 18750"/>
                <a:gd name="adj4" fmla="val -16667"/>
                <a:gd name="adj5" fmla="val 24479"/>
                <a:gd name="adj6" fmla="val -95668"/>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Owner Related Details </a:t>
              </a:r>
            </a:p>
            <a:p>
              <a:pPr algn="ctr"/>
              <a:r>
                <a:rPr lang="en-US" sz="1200" b="1" dirty="0" smtClean="0">
                  <a:solidFill>
                    <a:schemeClr val="accent4">
                      <a:lumMod val="50000"/>
                    </a:schemeClr>
                  </a:solidFill>
                  <a:latin typeface="Verdana" pitchFamily="34" charset="0"/>
                  <a:ea typeface="Verdana" pitchFamily="34" charset="0"/>
                  <a:cs typeface="Verdana" pitchFamily="34" charset="0"/>
                </a:rPr>
                <a:t>( Name, Address &amp; Contact No)</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21" name="Right Brace 20"/>
            <p:cNvSpPr/>
            <p:nvPr/>
          </p:nvSpPr>
          <p:spPr>
            <a:xfrm>
              <a:off x="4500562" y="2428868"/>
              <a:ext cx="71438" cy="1000132"/>
            </a:xfrm>
            <a:prstGeom prst="rightBrace">
              <a:avLst/>
            </a:prstGeom>
            <a:ln w="25400" cmpd="sng">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4500562" y="3748130"/>
            <a:ext cx="4143404" cy="1857388"/>
            <a:chOff x="4500562" y="3500438"/>
            <a:chExt cx="4143404" cy="1857388"/>
          </a:xfrm>
        </p:grpSpPr>
        <p:sp>
          <p:nvSpPr>
            <p:cNvPr id="14" name="DM Field1"/>
            <p:cNvSpPr/>
            <p:nvPr/>
          </p:nvSpPr>
          <p:spPr>
            <a:xfrm>
              <a:off x="6572264" y="3857628"/>
              <a:ext cx="2071702" cy="857256"/>
            </a:xfrm>
            <a:prstGeom prst="accentCallout2">
              <a:avLst>
                <a:gd name="adj1" fmla="val 18750"/>
                <a:gd name="adj2" fmla="val -8333"/>
                <a:gd name="adj3" fmla="val 18750"/>
                <a:gd name="adj4" fmla="val -16667"/>
                <a:gd name="adj5" fmla="val 24578"/>
                <a:gd name="adj6" fmla="val -96564"/>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Truck Registration Records, Full Condition and Insurance Details</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22" name="Right Brace 21"/>
            <p:cNvSpPr/>
            <p:nvPr/>
          </p:nvSpPr>
          <p:spPr>
            <a:xfrm>
              <a:off x="4500562" y="3500438"/>
              <a:ext cx="71438" cy="1857388"/>
            </a:xfrm>
            <a:prstGeom prst="rightBrace">
              <a:avLst/>
            </a:prstGeom>
            <a:ln w="25400" cmpd="sng">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DM Field1"/>
          <p:cNvSpPr/>
          <p:nvPr/>
        </p:nvSpPr>
        <p:spPr>
          <a:xfrm>
            <a:off x="6572264" y="5819832"/>
            <a:ext cx="2071702" cy="285752"/>
          </a:xfrm>
          <a:prstGeom prst="accentCallout2">
            <a:avLst>
              <a:gd name="adj1" fmla="val 18750"/>
              <a:gd name="adj2" fmla="val -8333"/>
              <a:gd name="adj3" fmla="val 18750"/>
              <a:gd name="adj4" fmla="val -16667"/>
              <a:gd name="adj5" fmla="val 212561"/>
              <a:gd name="adj6" fmla="val -100359"/>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Price list Marking</a:t>
            </a:r>
            <a:endParaRPr lang="en-IN" sz="1200" b="1" dirty="0">
              <a:solidFill>
                <a:schemeClr val="accent4">
                  <a:lumMod val="50000"/>
                </a:schemeClr>
              </a:solidFill>
              <a:latin typeface="Verdana" pitchFamily="34" charset="0"/>
              <a:ea typeface="Verdana" pitchFamily="34" charset="0"/>
              <a:cs typeface="Verdana" pitchFamily="34" charset="0"/>
            </a:endParaRPr>
          </a:p>
        </p:txBody>
      </p:sp>
      <p:grpSp>
        <p:nvGrpSpPr>
          <p:cNvPr id="17" name="Group 16"/>
          <p:cNvGrpSpPr/>
          <p:nvPr/>
        </p:nvGrpSpPr>
        <p:grpSpPr>
          <a:xfrm>
            <a:off x="4500562" y="5143512"/>
            <a:ext cx="4143404" cy="1214446"/>
            <a:chOff x="4500562" y="4857760"/>
            <a:chExt cx="4143404" cy="1214446"/>
          </a:xfrm>
        </p:grpSpPr>
        <p:sp>
          <p:nvSpPr>
            <p:cNvPr id="23" name="DM Field1"/>
            <p:cNvSpPr/>
            <p:nvPr/>
          </p:nvSpPr>
          <p:spPr>
            <a:xfrm>
              <a:off x="6572264" y="4857760"/>
              <a:ext cx="2071702" cy="561980"/>
            </a:xfrm>
            <a:prstGeom prst="accentCallout2">
              <a:avLst>
                <a:gd name="adj1" fmla="val 18750"/>
                <a:gd name="adj2" fmla="val -8333"/>
                <a:gd name="adj3" fmla="val 18750"/>
                <a:gd name="adj4" fmla="val -16667"/>
                <a:gd name="adj5" fmla="val 138863"/>
                <a:gd name="adj6" fmla="val -97615"/>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smtClean="0">
                  <a:solidFill>
                    <a:schemeClr val="accent4">
                      <a:lumMod val="50000"/>
                    </a:schemeClr>
                  </a:solidFill>
                  <a:latin typeface="Verdana" pitchFamily="34" charset="0"/>
                  <a:ea typeface="Verdana" pitchFamily="34" charset="0"/>
                  <a:cs typeface="Verdana" pitchFamily="34" charset="0"/>
                </a:rPr>
                <a:t>Other Records </a:t>
              </a:r>
            </a:p>
            <a:p>
              <a:pPr algn="ctr"/>
              <a:r>
                <a:rPr lang="en-IN" sz="1200" b="1" dirty="0" smtClean="0">
                  <a:solidFill>
                    <a:schemeClr val="accent4">
                      <a:lumMod val="50000"/>
                    </a:schemeClr>
                  </a:solidFill>
                  <a:latin typeface="Verdana" pitchFamily="34" charset="0"/>
                  <a:ea typeface="Verdana" pitchFamily="34" charset="0"/>
                  <a:cs typeface="Verdana" pitchFamily="34" charset="0"/>
                </a:rPr>
                <a:t>(PAN and Any ref.)</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6" name="Right Brace 15"/>
            <p:cNvSpPr/>
            <p:nvPr/>
          </p:nvSpPr>
          <p:spPr>
            <a:xfrm>
              <a:off x="4500562" y="5429264"/>
              <a:ext cx="61914" cy="642942"/>
            </a:xfrm>
            <a:prstGeom prst="rightBrace">
              <a:avLst/>
            </a:prstGeom>
            <a:ln w="25400" cmpd="sng">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Title 18"/>
          <p:cNvSpPr>
            <a:spLocks noGrp="1"/>
          </p:cNvSpPr>
          <p:nvPr>
            <p:ph type="title"/>
          </p:nvPr>
        </p:nvSpPr>
        <p:spPr>
          <a:xfrm>
            <a:off x="457200" y="214290"/>
            <a:ext cx="7467600" cy="357190"/>
          </a:xfrm>
        </p:spPr>
        <p:txBody>
          <a:bodyPr>
            <a:normAutofit/>
          </a:bodyPr>
          <a:lstStyle/>
          <a:p>
            <a:pPr algn="ctr" rtl="0" eaLnBrk="1" latinLnBrk="0" hangingPunct="1"/>
            <a:r>
              <a:rPr lang="en-US" sz="1500" b="1" u="sng" kern="1200" dirty="0" smtClean="0">
                <a:solidFill>
                  <a:schemeClr val="accent3">
                    <a:lumMod val="50000"/>
                  </a:schemeClr>
                </a:solidFill>
                <a:latin typeface="Verdana"/>
                <a:ea typeface="Verdana"/>
                <a:cs typeface="Verdana"/>
              </a:rPr>
              <a:t>TRUCK MASTER CREATION</a:t>
            </a:r>
          </a:p>
        </p:txBody>
      </p:sp>
      <p:pic>
        <p:nvPicPr>
          <p:cNvPr id="20" name="Picture 3"/>
          <p:cNvPicPr>
            <a:picLocks noChangeArrowheads="1"/>
          </p:cNvPicPr>
          <p:nvPr/>
        </p:nvPicPr>
        <p:blipFill>
          <a:blip r:embed="rId4" cstate="print"/>
          <a:srcRect/>
          <a:stretch>
            <a:fillRect/>
          </a:stretch>
        </p:blipFill>
        <p:spPr bwMode="auto">
          <a:xfrm>
            <a:off x="171432" y="14270"/>
            <a:ext cx="1828800" cy="914400"/>
          </a:xfrm>
          <a:prstGeom prst="rect">
            <a:avLst/>
          </a:prstGeom>
          <a:noFill/>
          <a:ln w="9525">
            <a:noFill/>
            <a:miter lim="800000"/>
            <a:headEnd/>
            <a:tailEnd/>
          </a:ln>
          <a:effectLst/>
        </p:spPr>
      </p:pic>
      <p:sp>
        <p:nvSpPr>
          <p:cNvPr id="25" name="TextBox 24"/>
          <p:cNvSpPr txBox="1"/>
          <p:nvPr/>
        </p:nvSpPr>
        <p:spPr>
          <a:xfrm>
            <a:off x="5143504" y="6215082"/>
            <a:ext cx="3643338" cy="461665"/>
          </a:xfrm>
          <a:prstGeom prst="rect">
            <a:avLst/>
          </a:prstGeom>
          <a:noFill/>
        </p:spPr>
        <p:txBody>
          <a:bodyPr wrap="square" rtlCol="0">
            <a:spAutoFit/>
          </a:bodyPr>
          <a:lstStyle/>
          <a:p>
            <a:r>
              <a:rPr lang="en-US" sz="1200" dirty="0" smtClean="0">
                <a:latin typeface="Verdana" pitchFamily="34" charset="0"/>
                <a:ea typeface="Verdana" pitchFamily="34" charset="0"/>
                <a:cs typeface="Verdana" pitchFamily="34" charset="0"/>
              </a:rPr>
              <a:t>All the details are captured to ensure the undisturbed transit and to track the vehicle</a:t>
            </a:r>
            <a:endParaRPr lang="en-US" sz="1200" dirty="0">
              <a:latin typeface="Verdana" pitchFamily="34" charset="0"/>
              <a:ea typeface="Verdana" pitchFamily="34" charset="0"/>
              <a:cs typeface="Verdana" pitchFamily="34" charset="0"/>
            </a:endParaRPr>
          </a:p>
        </p:txBody>
      </p:sp>
    </p:spTree>
  </p:cSld>
  <p:clrMapOvr>
    <a:masterClrMapping/>
  </p:clrMapOvr>
  <p:transition spd="slow" advClick="0" advTm="25000">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00100" y="2214554"/>
            <a:ext cx="3933825" cy="1428750"/>
          </a:xfrm>
          <a:prstGeom prst="rect">
            <a:avLst/>
          </a:prstGeom>
          <a:noFill/>
          <a:ln w="9525">
            <a:noFill/>
            <a:miter lim="800000"/>
            <a:headEnd/>
            <a:tailEnd/>
          </a:ln>
          <a:effectLst/>
        </p:spPr>
      </p:pic>
      <p:sp>
        <p:nvSpPr>
          <p:cNvPr id="8" name="DM Field1"/>
          <p:cNvSpPr/>
          <p:nvPr/>
        </p:nvSpPr>
        <p:spPr>
          <a:xfrm>
            <a:off x="5929322" y="2857496"/>
            <a:ext cx="2071702" cy="428628"/>
          </a:xfrm>
          <a:prstGeom prst="accentCallout2">
            <a:avLst>
              <a:gd name="adj1" fmla="val 18750"/>
              <a:gd name="adj2" fmla="val -8333"/>
              <a:gd name="adj3" fmla="val 18750"/>
              <a:gd name="adj4" fmla="val -16667"/>
              <a:gd name="adj5" fmla="val 72502"/>
              <a:gd name="adj6" fmla="val -149264"/>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Units of Measurement</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0" name="DM Field1"/>
          <p:cNvSpPr/>
          <p:nvPr/>
        </p:nvSpPr>
        <p:spPr>
          <a:xfrm>
            <a:off x="5929322" y="3571876"/>
            <a:ext cx="2071702" cy="428628"/>
          </a:xfrm>
          <a:prstGeom prst="accentCallout2">
            <a:avLst>
              <a:gd name="adj1" fmla="val 18750"/>
              <a:gd name="adj2" fmla="val -8333"/>
              <a:gd name="adj3" fmla="val 18750"/>
              <a:gd name="adj4" fmla="val -16667"/>
              <a:gd name="adj5" fmla="val -57022"/>
              <a:gd name="adj6" fmla="val -139282"/>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Control Field</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9" name="DM Field1"/>
          <p:cNvSpPr/>
          <p:nvPr/>
        </p:nvSpPr>
        <p:spPr>
          <a:xfrm>
            <a:off x="5929322" y="2143116"/>
            <a:ext cx="2071702" cy="428628"/>
          </a:xfrm>
          <a:prstGeom prst="accentCallout2">
            <a:avLst>
              <a:gd name="adj1" fmla="val 18750"/>
              <a:gd name="adj2" fmla="val -8333"/>
              <a:gd name="adj3" fmla="val 18750"/>
              <a:gd name="adj4" fmla="val -16667"/>
              <a:gd name="adj5" fmla="val 119815"/>
              <a:gd name="adj6" fmla="val -77649"/>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Financial Allocation of Truck Master</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7" name="Title 6"/>
          <p:cNvSpPr>
            <a:spLocks noGrp="1"/>
          </p:cNvSpPr>
          <p:nvPr>
            <p:ph type="title"/>
          </p:nvPr>
        </p:nvSpPr>
        <p:spPr>
          <a:xfrm>
            <a:off x="457200" y="274638"/>
            <a:ext cx="7467600" cy="439718"/>
          </a:xfrm>
        </p:spPr>
        <p:txBody>
          <a:bodyPr/>
          <a:lstStyle/>
          <a:p>
            <a:pPr algn="ctr"/>
            <a:r>
              <a:rPr lang="en-US" sz="1500" b="1" u="sng" kern="1200" dirty="0" smtClean="0">
                <a:solidFill>
                  <a:schemeClr val="accent3">
                    <a:lumMod val="50000"/>
                  </a:schemeClr>
                </a:solidFill>
                <a:latin typeface="Verdana"/>
                <a:ea typeface="Verdana"/>
                <a:cs typeface="Verdana"/>
              </a:rPr>
              <a:t>DESTINATION MASTER CREATION</a:t>
            </a:r>
            <a:endParaRPr lang="en-US" dirty="0">
              <a:solidFill>
                <a:schemeClr val="accent3">
                  <a:lumMod val="50000"/>
                </a:schemeClr>
              </a:solidFill>
            </a:endParaRPr>
          </a:p>
        </p:txBody>
      </p:sp>
      <p:pic>
        <p:nvPicPr>
          <p:cNvPr id="11"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Click="0" advTm="10000">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New User\Desktop\Untitled3.png"/>
          <p:cNvPicPr>
            <a:picLocks noChangeAspect="1" noChangeArrowheads="1"/>
          </p:cNvPicPr>
          <p:nvPr/>
        </p:nvPicPr>
        <p:blipFill>
          <a:blip r:embed="rId2" cstate="print"/>
          <a:srcRect/>
          <a:stretch>
            <a:fillRect/>
          </a:stretch>
        </p:blipFill>
        <p:spPr bwMode="auto">
          <a:xfrm>
            <a:off x="3571868" y="3500438"/>
            <a:ext cx="4572000" cy="2768600"/>
          </a:xfrm>
          <a:prstGeom prst="rect">
            <a:avLst/>
          </a:prstGeom>
          <a:noFill/>
        </p:spPr>
      </p:pic>
      <p:sp>
        <p:nvSpPr>
          <p:cNvPr id="2" name="Title 1"/>
          <p:cNvSpPr>
            <a:spLocks noGrp="1"/>
          </p:cNvSpPr>
          <p:nvPr>
            <p:ph type="title"/>
          </p:nvPr>
        </p:nvSpPr>
        <p:spPr>
          <a:xfrm>
            <a:off x="457200" y="274638"/>
            <a:ext cx="7467600" cy="368280"/>
          </a:xfrm>
        </p:spPr>
        <p:txBody>
          <a:bodyPr>
            <a:normAutofit/>
          </a:bodyPr>
          <a:lstStyle/>
          <a:p>
            <a:pPr algn="ctr"/>
            <a:r>
              <a:rPr lang="en-US" sz="1500" b="1" u="sng" dirty="0" smtClean="0">
                <a:solidFill>
                  <a:schemeClr val="accent3">
                    <a:lumMod val="50000"/>
                  </a:schemeClr>
                </a:solidFill>
                <a:latin typeface="Verdana" pitchFamily="34" charset="0"/>
                <a:ea typeface="Verdana" pitchFamily="34" charset="0"/>
                <a:cs typeface="Verdana" pitchFamily="34" charset="0"/>
              </a:rPr>
              <a:t>TRANSACTIONS</a:t>
            </a:r>
            <a:endParaRPr lang="en-US" sz="1500" b="1" u="sng" dirty="0">
              <a:solidFill>
                <a:schemeClr val="accent3">
                  <a:lumMod val="50000"/>
                </a:schemeClr>
              </a:solidFill>
              <a:latin typeface="Verdana" pitchFamily="34" charset="0"/>
              <a:ea typeface="Verdana" pitchFamily="34" charset="0"/>
              <a:cs typeface="Verdana"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357158" y="1357298"/>
            <a:ext cx="2286000" cy="3207354"/>
          </a:xfrm>
          <a:prstGeom prst="rect">
            <a:avLst/>
          </a:prstGeom>
          <a:noFill/>
          <a:ln w="9525">
            <a:noFill/>
            <a:miter lim="800000"/>
            <a:headEnd/>
            <a:tailEnd/>
          </a:ln>
          <a:effectLst/>
        </p:spPr>
      </p:pic>
      <p:pic>
        <p:nvPicPr>
          <p:cNvPr id="5" name="Picture 4" descr="C:\Users\New User\Desktop\Untitled2.png"/>
          <p:cNvPicPr>
            <a:picLocks noChangeAspect="1" noChangeArrowheads="1"/>
          </p:cNvPicPr>
          <p:nvPr/>
        </p:nvPicPr>
        <p:blipFill>
          <a:blip r:embed="rId4" cstate="print"/>
          <a:srcRect/>
          <a:stretch>
            <a:fillRect/>
          </a:stretch>
        </p:blipFill>
        <p:spPr bwMode="auto">
          <a:xfrm>
            <a:off x="3571868" y="642918"/>
            <a:ext cx="4572000" cy="2766029"/>
          </a:xfrm>
          <a:prstGeom prst="rect">
            <a:avLst/>
          </a:prstGeom>
          <a:noFill/>
        </p:spPr>
      </p:pic>
      <p:cxnSp>
        <p:nvCxnSpPr>
          <p:cNvPr id="6" name="Straight Arrow Connector 5"/>
          <p:cNvCxnSpPr/>
          <p:nvPr/>
        </p:nvCxnSpPr>
        <p:spPr>
          <a:xfrm rot="5400000" flipH="1" flipV="1">
            <a:off x="1535885" y="1321579"/>
            <a:ext cx="2357454" cy="171451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14480" y="3571876"/>
            <a:ext cx="1857388" cy="214314"/>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rrowheads="1"/>
          </p:cNvPicPr>
          <p:nvPr/>
        </p:nvPicPr>
        <p:blipFill>
          <a:blip r:embed="rId5"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Tm="1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1000"/>
                                        <p:tgtEl>
                                          <p:spTgt spid="5"/>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1000"/>
                                        <p:tgtEl>
                                          <p:spTgt spid="13"/>
                                        </p:tgtEl>
                                      </p:cBhvr>
                                    </p:animEffect>
                                  </p:childTnLst>
                                </p:cTn>
                              </p:par>
                            </p:childTnLst>
                          </p:cTn>
                        </p:par>
                        <p:par>
                          <p:cTn id="16" fill="hold">
                            <p:stCondLst>
                              <p:cond delay="2500"/>
                            </p:stCondLst>
                            <p:childTnLst>
                              <p:par>
                                <p:cTn id="17" presetID="8" presetClass="entr" presetSubtype="3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out)">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39718"/>
          </a:xfrm>
        </p:spPr>
        <p:txBody>
          <a:bodyPr>
            <a:normAutofit/>
          </a:bodyPr>
          <a:lstStyle/>
          <a:p>
            <a:pPr algn="ctr"/>
            <a:r>
              <a:rPr lang="en-US" sz="1500" b="1" u="sng" dirty="0" smtClean="0">
                <a:solidFill>
                  <a:schemeClr val="accent3">
                    <a:lumMod val="50000"/>
                  </a:schemeClr>
                </a:solidFill>
                <a:latin typeface="Verdana" pitchFamily="34" charset="0"/>
                <a:ea typeface="Verdana" pitchFamily="34" charset="0"/>
                <a:cs typeface="Verdana" pitchFamily="34" charset="0"/>
              </a:rPr>
              <a:t>LORRY RECEIPT - ENTRY</a:t>
            </a:r>
            <a:endParaRPr lang="en-US" sz="1500" b="1" u="sng" dirty="0">
              <a:solidFill>
                <a:schemeClr val="accent3">
                  <a:lumMod val="50000"/>
                </a:schemeClr>
              </a:solidFill>
              <a:latin typeface="Verdana" pitchFamily="34" charset="0"/>
              <a:ea typeface="Verdana" pitchFamily="34" charset="0"/>
              <a:cs typeface="Verdana" pitchFamily="34" charset="0"/>
            </a:endParaRPr>
          </a:p>
        </p:txBody>
      </p:sp>
      <p:sp>
        <p:nvSpPr>
          <p:cNvPr id="8" name="TextBox 7"/>
          <p:cNvSpPr txBox="1"/>
          <p:nvPr/>
        </p:nvSpPr>
        <p:spPr>
          <a:xfrm>
            <a:off x="714348" y="6072206"/>
            <a:ext cx="37147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Verdana" pitchFamily="34" charset="0"/>
                <a:ea typeface="Verdana" pitchFamily="34" charset="0"/>
                <a:cs typeface="Verdana" pitchFamily="34" charset="0"/>
              </a:rPr>
              <a:t>Financial Entry1:</a:t>
            </a:r>
          </a:p>
          <a:p>
            <a:r>
              <a:rPr lang="en-US" sz="1200" dirty="0" smtClean="0">
                <a:latin typeface="Verdana" pitchFamily="34" charset="0"/>
                <a:ea typeface="Verdana" pitchFamily="34" charset="0"/>
                <a:cs typeface="Verdana" pitchFamily="34" charset="0"/>
              </a:rPr>
              <a:t>Dr. Trasport Charges        5270.00</a:t>
            </a:r>
          </a:p>
          <a:p>
            <a:r>
              <a:rPr lang="en-US" sz="1200" dirty="0" smtClean="0">
                <a:latin typeface="Verdana" pitchFamily="34" charset="0"/>
                <a:ea typeface="Verdana" pitchFamily="34" charset="0"/>
                <a:cs typeface="Verdana" pitchFamily="34" charset="0"/>
              </a:rPr>
              <a:t>Cr. 9279 TN 01 AA                       5270.00</a:t>
            </a:r>
            <a:endParaRPr lang="en-US" sz="1200" dirty="0">
              <a:latin typeface="Verdana" pitchFamily="34" charset="0"/>
              <a:ea typeface="Verdana" pitchFamily="34" charset="0"/>
              <a:cs typeface="Verdana" pitchFamily="34" charset="0"/>
            </a:endParaRPr>
          </a:p>
        </p:txBody>
      </p:sp>
      <p:sp>
        <p:nvSpPr>
          <p:cNvPr id="10" name="TextBox 9"/>
          <p:cNvSpPr txBox="1"/>
          <p:nvPr/>
        </p:nvSpPr>
        <p:spPr>
          <a:xfrm>
            <a:off x="4429124" y="6072206"/>
            <a:ext cx="37147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Verdana" pitchFamily="34" charset="0"/>
                <a:ea typeface="Verdana" pitchFamily="34" charset="0"/>
                <a:cs typeface="Verdana" pitchFamily="34" charset="0"/>
              </a:rPr>
              <a:t>Financial Entry2:</a:t>
            </a:r>
          </a:p>
          <a:p>
            <a:r>
              <a:rPr lang="en-US" sz="1200" dirty="0" smtClean="0">
                <a:latin typeface="Verdana" pitchFamily="34" charset="0"/>
                <a:ea typeface="Verdana" pitchFamily="34" charset="0"/>
                <a:cs typeface="Verdana" pitchFamily="34" charset="0"/>
              </a:rPr>
              <a:t>Dr. 9279 TN 01 AA    2500.00</a:t>
            </a:r>
          </a:p>
          <a:p>
            <a:r>
              <a:rPr lang="en-US" sz="1200" dirty="0" smtClean="0">
                <a:latin typeface="Verdana" pitchFamily="34" charset="0"/>
                <a:ea typeface="Verdana" pitchFamily="34" charset="0"/>
                <a:cs typeface="Verdana" pitchFamily="34" charset="0"/>
              </a:rPr>
              <a:t>Cr. Advance                          2500.00</a:t>
            </a:r>
            <a:endParaRPr lang="en-US" sz="1200" dirty="0">
              <a:latin typeface="Verdana" pitchFamily="34" charset="0"/>
              <a:ea typeface="Verdana" pitchFamily="34" charset="0"/>
              <a:cs typeface="Verdana" pitchFamily="34" charset="0"/>
            </a:endParaRPr>
          </a:p>
        </p:txBody>
      </p:sp>
      <p:pic>
        <p:nvPicPr>
          <p:cNvPr id="13"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pic>
        <p:nvPicPr>
          <p:cNvPr id="1026" name="Picture 2" descr="C:\Users\System3\Desktop\Untitled.png"/>
          <p:cNvPicPr>
            <a:picLocks noChangeAspect="1" noChangeArrowheads="1"/>
          </p:cNvPicPr>
          <p:nvPr/>
        </p:nvPicPr>
        <p:blipFill>
          <a:blip r:embed="rId4" cstate="print"/>
          <a:srcRect/>
          <a:stretch>
            <a:fillRect/>
          </a:stretch>
        </p:blipFill>
        <p:spPr bwMode="auto">
          <a:xfrm>
            <a:off x="714348" y="1142984"/>
            <a:ext cx="7200000" cy="4500000"/>
          </a:xfrm>
          <a:prstGeom prst="rect">
            <a:avLst/>
          </a:prstGeom>
          <a:noFill/>
        </p:spPr>
      </p:pic>
    </p:spTree>
  </p:cSld>
  <p:clrMapOvr>
    <a:masterClrMapping/>
  </p:clrMapOvr>
  <p:transition spd="slow" advTm="20000">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rrowheads="1"/>
          </p:cNvPicPr>
          <p:nvPr/>
        </p:nvPicPr>
        <p:blipFill>
          <a:blip r:embed="rId2" cstate="print"/>
          <a:srcRect/>
          <a:stretch>
            <a:fillRect/>
          </a:stretch>
        </p:blipFill>
        <p:spPr bwMode="auto">
          <a:xfrm>
            <a:off x="171432" y="14270"/>
            <a:ext cx="1828800" cy="914400"/>
          </a:xfrm>
          <a:prstGeom prst="rect">
            <a:avLst/>
          </a:prstGeom>
          <a:noFill/>
          <a:ln w="9525">
            <a:noFill/>
            <a:miter lim="800000"/>
            <a:headEnd/>
            <a:tailEnd/>
          </a:ln>
          <a:effectLst/>
        </p:spPr>
      </p:pic>
      <p:sp>
        <p:nvSpPr>
          <p:cNvPr id="2" name="Title 1"/>
          <p:cNvSpPr>
            <a:spLocks noGrp="1"/>
          </p:cNvSpPr>
          <p:nvPr>
            <p:ph type="title"/>
          </p:nvPr>
        </p:nvSpPr>
        <p:spPr>
          <a:xfrm>
            <a:off x="457200" y="274638"/>
            <a:ext cx="7467600" cy="439718"/>
          </a:xfrm>
        </p:spPr>
        <p:txBody>
          <a:bodyPr>
            <a:normAutofit/>
          </a:bodyPr>
          <a:lstStyle/>
          <a:p>
            <a:pPr algn="ctr"/>
            <a:r>
              <a:rPr lang="en-US" sz="1500" b="1" u="sng" dirty="0" smtClean="0">
                <a:solidFill>
                  <a:schemeClr val="accent3">
                    <a:lumMod val="50000"/>
                  </a:schemeClr>
                </a:solidFill>
                <a:latin typeface="Verdana" pitchFamily="34" charset="0"/>
                <a:ea typeface="Verdana" pitchFamily="34" charset="0"/>
                <a:cs typeface="Verdana" pitchFamily="34" charset="0"/>
              </a:rPr>
              <a:t>SALES INVOICE</a:t>
            </a:r>
            <a:endParaRPr lang="en-US" sz="1500" b="1" u="sng" dirty="0">
              <a:solidFill>
                <a:schemeClr val="accent3">
                  <a:lumMod val="50000"/>
                </a:schemeClr>
              </a:solidFill>
              <a:latin typeface="Verdana" pitchFamily="34" charset="0"/>
              <a:ea typeface="Verdana" pitchFamily="34" charset="0"/>
              <a:cs typeface="Verdana" pitchFamily="34" charset="0"/>
            </a:endParaRPr>
          </a:p>
        </p:txBody>
      </p:sp>
      <p:sp>
        <p:nvSpPr>
          <p:cNvPr id="6" name="TextBox 5"/>
          <p:cNvSpPr txBox="1"/>
          <p:nvPr/>
        </p:nvSpPr>
        <p:spPr>
          <a:xfrm>
            <a:off x="714348" y="6072206"/>
            <a:ext cx="37147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Verdana" pitchFamily="34" charset="0"/>
                <a:ea typeface="Verdana" pitchFamily="34" charset="0"/>
                <a:cs typeface="Verdana" pitchFamily="34" charset="0"/>
              </a:rPr>
              <a:t>Financial Entry:</a:t>
            </a:r>
          </a:p>
          <a:p>
            <a:r>
              <a:rPr lang="en-US" sz="1200" dirty="0" smtClean="0">
                <a:latin typeface="Verdana" pitchFamily="34" charset="0"/>
                <a:ea typeface="Verdana" pitchFamily="34" charset="0"/>
                <a:cs typeface="Verdana" pitchFamily="34" charset="0"/>
              </a:rPr>
              <a:t>Dr. UltraTek Cement              7650.00</a:t>
            </a:r>
          </a:p>
          <a:p>
            <a:r>
              <a:rPr lang="en-US" sz="1200" dirty="0" smtClean="0">
                <a:latin typeface="Verdana" pitchFamily="34" charset="0"/>
                <a:ea typeface="Verdana" pitchFamily="34" charset="0"/>
                <a:cs typeface="Verdana" pitchFamily="34" charset="0"/>
              </a:rPr>
              <a:t>Cr. Transport Charges-Income           5270.00</a:t>
            </a:r>
            <a:endParaRPr lang="en-US" sz="1200" dirty="0">
              <a:latin typeface="Verdana" pitchFamily="34" charset="0"/>
              <a:ea typeface="Verdana" pitchFamily="34" charset="0"/>
              <a:cs typeface="Verdana" pitchFamily="34" charset="0"/>
            </a:endParaRPr>
          </a:p>
        </p:txBody>
      </p:sp>
      <p:pic>
        <p:nvPicPr>
          <p:cNvPr id="2050" name="Picture 2" descr="C:\Users\System3\Desktop\Untitled.png"/>
          <p:cNvPicPr>
            <a:picLocks noChangeAspect="1" noChangeArrowheads="1"/>
          </p:cNvPicPr>
          <p:nvPr/>
        </p:nvPicPr>
        <p:blipFill>
          <a:blip r:embed="rId3" cstate="print"/>
          <a:srcRect/>
          <a:stretch>
            <a:fillRect/>
          </a:stretch>
        </p:blipFill>
        <p:spPr bwMode="auto">
          <a:xfrm>
            <a:off x="1000100" y="1071546"/>
            <a:ext cx="7200000" cy="4500000"/>
          </a:xfrm>
          <a:prstGeom prst="rect">
            <a:avLst/>
          </a:prstGeom>
          <a:noFill/>
        </p:spPr>
      </p:pic>
    </p:spTree>
  </p:cSld>
  <p:clrMapOvr>
    <a:masterClrMapping/>
  </p:clrMapOvr>
  <p:transition spd="slow" advTm="20000">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28728" y="928670"/>
            <a:ext cx="2314575" cy="3076575"/>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4143372" y="642918"/>
            <a:ext cx="4572000" cy="1947157"/>
          </a:xfrm>
          <a:prstGeom prst="rect">
            <a:avLst/>
          </a:prstGeom>
          <a:noFill/>
          <a:ln w="9525">
            <a:solidFill>
              <a:schemeClr val="accent1">
                <a:lumMod val="75000"/>
              </a:schemeClr>
            </a:solidFill>
            <a:miter lim="800000"/>
            <a:headEnd/>
            <a:tailEnd/>
          </a:ln>
          <a:effectLst/>
        </p:spPr>
      </p:pic>
      <p:cxnSp>
        <p:nvCxnSpPr>
          <p:cNvPr id="7" name="Straight Arrow Connector 6"/>
          <p:cNvCxnSpPr/>
          <p:nvPr/>
        </p:nvCxnSpPr>
        <p:spPr>
          <a:xfrm flipV="1">
            <a:off x="3000364" y="714356"/>
            <a:ext cx="1143008" cy="785818"/>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p:nvPicPr>
        <p:blipFill>
          <a:blip r:embed="rId4" cstate="print"/>
          <a:srcRect/>
          <a:stretch>
            <a:fillRect/>
          </a:stretch>
        </p:blipFill>
        <p:spPr bwMode="auto">
          <a:xfrm>
            <a:off x="4143372" y="3714752"/>
            <a:ext cx="2286000" cy="2227957"/>
          </a:xfrm>
          <a:prstGeom prst="rect">
            <a:avLst/>
          </a:prstGeom>
          <a:noFill/>
          <a:ln w="9525">
            <a:solidFill>
              <a:schemeClr val="accent1">
                <a:lumMod val="75000"/>
              </a:schemeClr>
            </a:solidFill>
            <a:miter lim="800000"/>
            <a:headEnd/>
            <a:tailEnd/>
          </a:ln>
          <a:effectLst/>
        </p:spPr>
      </p:pic>
      <p:pic>
        <p:nvPicPr>
          <p:cNvPr id="21" name="Picture 7"/>
          <p:cNvPicPr>
            <a:picLocks noChangeAspect="1" noChangeArrowheads="1"/>
          </p:cNvPicPr>
          <p:nvPr/>
        </p:nvPicPr>
        <p:blipFill>
          <a:blip r:embed="rId5" cstate="print"/>
          <a:srcRect/>
          <a:stretch>
            <a:fillRect/>
          </a:stretch>
        </p:blipFill>
        <p:spPr bwMode="auto">
          <a:xfrm>
            <a:off x="571472" y="4286256"/>
            <a:ext cx="2286000" cy="2232317"/>
          </a:xfrm>
          <a:prstGeom prst="rect">
            <a:avLst/>
          </a:prstGeom>
          <a:noFill/>
          <a:ln w="9525">
            <a:solidFill>
              <a:schemeClr val="accent1">
                <a:lumMod val="75000"/>
              </a:schemeClr>
            </a:solidFill>
            <a:miter lim="800000"/>
            <a:headEnd/>
            <a:tailEnd/>
          </a:ln>
          <a:effectLst/>
        </p:spPr>
      </p:pic>
      <p:cxnSp>
        <p:nvCxnSpPr>
          <p:cNvPr id="32" name="Straight Arrow Connector 31"/>
          <p:cNvCxnSpPr/>
          <p:nvPr/>
        </p:nvCxnSpPr>
        <p:spPr>
          <a:xfrm rot="5400000">
            <a:off x="250001" y="2678901"/>
            <a:ext cx="2214578" cy="100013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itle 37"/>
          <p:cNvSpPr>
            <a:spLocks noGrp="1"/>
          </p:cNvSpPr>
          <p:nvPr>
            <p:ph type="title"/>
          </p:nvPr>
        </p:nvSpPr>
        <p:spPr>
          <a:xfrm>
            <a:off x="457200" y="142852"/>
            <a:ext cx="7467600" cy="285752"/>
          </a:xfrm>
        </p:spPr>
        <p:txBody>
          <a:bodyPr>
            <a:noAutofit/>
          </a:bodyPr>
          <a:lstStyle/>
          <a:p>
            <a:pPr marL="342900" indent="-342900" algn="ctr"/>
            <a:r>
              <a:rPr lang="en-US" sz="1500" b="1" u="sng" kern="1200" dirty="0" smtClean="0">
                <a:solidFill>
                  <a:schemeClr val="accent3">
                    <a:lumMod val="50000"/>
                  </a:schemeClr>
                </a:solidFill>
                <a:latin typeface="Verdana" pitchFamily="34" charset="0"/>
                <a:ea typeface="Verdana" pitchFamily="34" charset="0"/>
                <a:cs typeface="Verdana" pitchFamily="34" charset="0"/>
              </a:rPr>
              <a:t>REPORTS </a:t>
            </a:r>
            <a:r>
              <a:rPr lang="en-US" sz="1500" b="1" u="sng" dirty="0" smtClean="0">
                <a:solidFill>
                  <a:schemeClr val="accent3">
                    <a:lumMod val="50000"/>
                  </a:schemeClr>
                </a:solidFill>
                <a:latin typeface="Verdana" pitchFamily="34" charset="0"/>
                <a:ea typeface="Verdana" pitchFamily="34" charset="0"/>
                <a:cs typeface="Verdana" pitchFamily="34" charset="0"/>
              </a:rPr>
              <a:t>MENU part -1</a:t>
            </a:r>
            <a:endParaRPr lang="en-US" sz="1500" b="1" u="sng" kern="1200" dirty="0" smtClean="0">
              <a:solidFill>
                <a:schemeClr val="accent3">
                  <a:lumMod val="50000"/>
                </a:schemeClr>
              </a:solidFill>
              <a:latin typeface="Verdana" pitchFamily="34" charset="0"/>
              <a:ea typeface="Verdana" pitchFamily="34" charset="0"/>
              <a:cs typeface="Verdana" pitchFamily="34" charset="0"/>
            </a:endParaRPr>
          </a:p>
        </p:txBody>
      </p:sp>
      <p:cxnSp>
        <p:nvCxnSpPr>
          <p:cNvPr id="44" name="Straight Arrow Connector 43"/>
          <p:cNvCxnSpPr/>
          <p:nvPr/>
        </p:nvCxnSpPr>
        <p:spPr>
          <a:xfrm rot="16200000" flipH="1">
            <a:off x="2786844" y="2358224"/>
            <a:ext cx="1928032" cy="785024"/>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rrowheads="1"/>
          </p:cNvPicPr>
          <p:nvPr/>
        </p:nvPicPr>
        <p:blipFill>
          <a:blip r:embed="rId6"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Tm="1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childTnLst>
                          </p:cTn>
                        </p:par>
                        <p:par>
                          <p:cTn id="16" fill="hold">
                            <p:stCondLst>
                              <p:cond delay="1500"/>
                            </p:stCondLst>
                            <p:childTnLst>
                              <p:par>
                                <p:cTn id="17" presetID="8" presetClass="entr" presetSubtype="3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out)">
                                      <p:cBhvr>
                                        <p:cTn id="19" dur="500"/>
                                        <p:tgtEl>
                                          <p:spTgt spid="11"/>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childTnLst>
                          </p:cTn>
                        </p:par>
                        <p:par>
                          <p:cTn id="24" fill="hold">
                            <p:stCondLst>
                              <p:cond delay="2500"/>
                            </p:stCondLst>
                            <p:childTnLst>
                              <p:par>
                                <p:cTn id="25" presetID="8" presetClass="entr" presetSubtype="3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amond(ou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785786" y="1299481"/>
            <a:ext cx="2314575" cy="3076575"/>
          </a:xfrm>
          <a:prstGeom prst="rect">
            <a:avLst/>
          </a:prstGeom>
          <a:noFill/>
          <a:ln w="9525">
            <a:noFill/>
            <a:miter lim="800000"/>
            <a:headEnd/>
            <a:tailEnd/>
          </a:ln>
          <a:effectLst/>
        </p:spPr>
      </p:pic>
      <p:pic>
        <p:nvPicPr>
          <p:cNvPr id="40" name="Picture 3"/>
          <p:cNvPicPr>
            <a:picLocks noChangeAspect="1" noChangeArrowheads="1"/>
          </p:cNvPicPr>
          <p:nvPr/>
        </p:nvPicPr>
        <p:blipFill>
          <a:blip r:embed="rId3" cstate="print"/>
          <a:srcRect/>
          <a:stretch>
            <a:fillRect/>
          </a:stretch>
        </p:blipFill>
        <p:spPr bwMode="auto">
          <a:xfrm>
            <a:off x="4143372" y="3728373"/>
            <a:ext cx="4572000" cy="1986643"/>
          </a:xfrm>
          <a:prstGeom prst="rect">
            <a:avLst/>
          </a:prstGeom>
          <a:noFill/>
          <a:ln w="9525">
            <a:solidFill>
              <a:schemeClr val="accent1">
                <a:lumMod val="75000"/>
              </a:schemeClr>
            </a:solidFill>
            <a:miter lim="800000"/>
            <a:headEnd/>
            <a:tailEnd/>
          </a:ln>
          <a:effectLst/>
        </p:spPr>
      </p:pic>
      <p:cxnSp>
        <p:nvCxnSpPr>
          <p:cNvPr id="7" name="Straight Arrow Connector 6"/>
          <p:cNvCxnSpPr/>
          <p:nvPr/>
        </p:nvCxnSpPr>
        <p:spPr>
          <a:xfrm rot="5400000" flipH="1" flipV="1">
            <a:off x="2529207" y="1042638"/>
            <a:ext cx="1799571" cy="1428760"/>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00298" y="2942555"/>
            <a:ext cx="1643074" cy="100013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itle 37"/>
          <p:cNvSpPr>
            <a:spLocks noGrp="1"/>
          </p:cNvSpPr>
          <p:nvPr>
            <p:ph type="title"/>
          </p:nvPr>
        </p:nvSpPr>
        <p:spPr>
          <a:xfrm>
            <a:off x="457200" y="142852"/>
            <a:ext cx="7467600" cy="285752"/>
          </a:xfrm>
        </p:spPr>
        <p:txBody>
          <a:bodyPr>
            <a:normAutofit fontScale="90000"/>
          </a:bodyPr>
          <a:lstStyle/>
          <a:p>
            <a:pPr marL="342900" indent="-342900" algn="ctr"/>
            <a:r>
              <a:rPr lang="en-US" sz="1500" b="1" u="sng" kern="1200" dirty="0" smtClean="0">
                <a:solidFill>
                  <a:schemeClr val="accent3">
                    <a:lumMod val="50000"/>
                  </a:schemeClr>
                </a:solidFill>
                <a:latin typeface="Verdana"/>
                <a:ea typeface="Verdana"/>
                <a:cs typeface="Verdana"/>
              </a:rPr>
              <a:t>REPORTS </a:t>
            </a:r>
            <a:r>
              <a:rPr lang="en-US" sz="1500" b="1" u="sng" dirty="0" smtClean="0">
                <a:solidFill>
                  <a:schemeClr val="accent3">
                    <a:lumMod val="50000"/>
                  </a:schemeClr>
                </a:solidFill>
                <a:latin typeface="Verdana"/>
                <a:ea typeface="Verdana"/>
                <a:cs typeface="Verdana"/>
              </a:rPr>
              <a:t>MENU part - 2</a:t>
            </a:r>
            <a:endParaRPr lang="en-US" sz="1500" b="1" u="sng" kern="1200" dirty="0" smtClean="0">
              <a:solidFill>
                <a:schemeClr val="accent3">
                  <a:lumMod val="50000"/>
                </a:schemeClr>
              </a:solidFill>
              <a:latin typeface="Verdana"/>
              <a:ea typeface="Verdana"/>
              <a:cs typeface="Verdana"/>
            </a:endParaRPr>
          </a:p>
        </p:txBody>
      </p:sp>
      <p:pic>
        <p:nvPicPr>
          <p:cNvPr id="10" name="Picture 3"/>
          <p:cNvPicPr>
            <a:picLocks noChangeArrowheads="1"/>
          </p:cNvPicPr>
          <p:nvPr/>
        </p:nvPicPr>
        <p:blipFill>
          <a:blip r:embed="rId4" cstate="print"/>
          <a:srcRect/>
          <a:stretch>
            <a:fillRect/>
          </a:stretch>
        </p:blipFill>
        <p:spPr bwMode="auto">
          <a:xfrm>
            <a:off x="171432" y="14270"/>
            <a:ext cx="1828800" cy="914400"/>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4143404" y="714356"/>
            <a:ext cx="4572000" cy="2961665"/>
          </a:xfrm>
          <a:prstGeom prst="rect">
            <a:avLst/>
          </a:prstGeom>
          <a:noFill/>
          <a:ln w="9525">
            <a:solidFill>
              <a:schemeClr val="accent1"/>
            </a:solidFill>
            <a:miter lim="800000"/>
            <a:headEnd/>
            <a:tailEnd/>
          </a:ln>
          <a:effectLst/>
        </p:spPr>
      </p:pic>
    </p:spTree>
  </p:cSld>
  <p:clrMapOvr>
    <a:masterClrMapping/>
  </p:clrMapOvr>
  <p:transition spd="slow" advTm="1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linds(horizontal)">
                                      <p:cBhvr>
                                        <p:cTn id="11" dur="1000"/>
                                        <p:tgtEl>
                                          <p:spTgt spid="32"/>
                                        </p:tgtEl>
                                      </p:cBhvr>
                                    </p:animEffect>
                                  </p:childTnLst>
                                </p:cTn>
                              </p:par>
                            </p:childTnLst>
                          </p:cTn>
                        </p:par>
                        <p:par>
                          <p:cTn id="12" fill="hold">
                            <p:stCondLst>
                              <p:cond delay="2000"/>
                            </p:stCondLst>
                            <p:childTnLst>
                              <p:par>
                                <p:cTn id="13" presetID="8" presetClass="entr" presetSubtype="32"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diamond(out)">
                                      <p:cBhvr>
                                        <p:cTn id="1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785786" y="1066805"/>
            <a:ext cx="2314575" cy="3076575"/>
          </a:xfrm>
          <a:prstGeom prst="rect">
            <a:avLst/>
          </a:prstGeom>
          <a:noFill/>
          <a:ln w="9525">
            <a:noFill/>
            <a:miter lim="800000"/>
            <a:headEnd/>
            <a:tailEnd/>
          </a:ln>
          <a:effectLst/>
        </p:spPr>
      </p:pic>
      <p:cxnSp>
        <p:nvCxnSpPr>
          <p:cNvPr id="7" name="Straight Arrow Connector 6"/>
          <p:cNvCxnSpPr/>
          <p:nvPr/>
        </p:nvCxnSpPr>
        <p:spPr>
          <a:xfrm rot="5400000" flipH="1" flipV="1">
            <a:off x="2233482" y="1233358"/>
            <a:ext cx="2033830" cy="135732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643174" y="2538178"/>
            <a:ext cx="1285884" cy="676508"/>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itle 37"/>
          <p:cNvSpPr>
            <a:spLocks noGrp="1"/>
          </p:cNvSpPr>
          <p:nvPr>
            <p:ph type="title"/>
          </p:nvPr>
        </p:nvSpPr>
        <p:spPr>
          <a:xfrm>
            <a:off x="457200" y="142852"/>
            <a:ext cx="7467600" cy="285752"/>
          </a:xfrm>
        </p:spPr>
        <p:txBody>
          <a:bodyPr>
            <a:normAutofit fontScale="90000"/>
          </a:bodyPr>
          <a:lstStyle/>
          <a:p>
            <a:pPr marL="342900" indent="-342900" algn="ctr"/>
            <a:r>
              <a:rPr lang="en-US" sz="1500" b="1" u="sng" kern="1200" dirty="0" smtClean="0">
                <a:solidFill>
                  <a:schemeClr val="accent3">
                    <a:lumMod val="50000"/>
                  </a:schemeClr>
                </a:solidFill>
                <a:latin typeface="Verdana"/>
                <a:ea typeface="Verdana"/>
                <a:cs typeface="Verdana"/>
              </a:rPr>
              <a:t>REPORTS </a:t>
            </a:r>
            <a:r>
              <a:rPr lang="en-US" sz="1500" b="1" u="sng" dirty="0" smtClean="0">
                <a:solidFill>
                  <a:schemeClr val="accent3">
                    <a:lumMod val="50000"/>
                  </a:schemeClr>
                </a:solidFill>
                <a:latin typeface="Verdana"/>
                <a:ea typeface="Verdana"/>
                <a:cs typeface="Verdana"/>
              </a:rPr>
              <a:t>MENU part - 3</a:t>
            </a:r>
            <a:endParaRPr lang="en-US" sz="1500" b="1" u="sng" kern="1200" dirty="0" smtClean="0">
              <a:solidFill>
                <a:schemeClr val="accent3">
                  <a:lumMod val="50000"/>
                </a:schemeClr>
              </a:solidFill>
              <a:latin typeface="Verdana"/>
              <a:ea typeface="Verdana"/>
              <a:cs typeface="Verdana"/>
            </a:endParaRPr>
          </a:p>
        </p:txBody>
      </p:sp>
      <p:cxnSp>
        <p:nvCxnSpPr>
          <p:cNvPr id="10" name="Straight Arrow Connector 9"/>
          <p:cNvCxnSpPr/>
          <p:nvPr/>
        </p:nvCxnSpPr>
        <p:spPr>
          <a:xfrm>
            <a:off x="2500298" y="3500438"/>
            <a:ext cx="1428760" cy="714380"/>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3929058" y="642918"/>
            <a:ext cx="4572000" cy="1566481"/>
          </a:xfrm>
          <a:prstGeom prst="rect">
            <a:avLst/>
          </a:prstGeom>
          <a:noFill/>
          <a:ln w="9525">
            <a:solidFill>
              <a:schemeClr val="accent1"/>
            </a:solidFill>
            <a:miter lim="800000"/>
            <a:headEnd/>
            <a:tailEnd/>
          </a:ln>
          <a:effectLst/>
        </p:spPr>
      </p:pic>
      <p:pic>
        <p:nvPicPr>
          <p:cNvPr id="7170" name="Picture 2" descr="C:\Users\System3\Desktop\Untitled.png"/>
          <p:cNvPicPr>
            <a:picLocks noChangeAspect="1" noChangeArrowheads="1"/>
          </p:cNvPicPr>
          <p:nvPr/>
        </p:nvPicPr>
        <p:blipFill>
          <a:blip r:embed="rId5" cstate="print"/>
          <a:srcRect/>
          <a:stretch>
            <a:fillRect/>
          </a:stretch>
        </p:blipFill>
        <p:spPr bwMode="auto">
          <a:xfrm>
            <a:off x="3929058" y="4067431"/>
            <a:ext cx="4572000" cy="1504709"/>
          </a:xfrm>
          <a:prstGeom prst="rect">
            <a:avLst/>
          </a:prstGeom>
          <a:noFill/>
          <a:ln>
            <a:solidFill>
              <a:schemeClr val="accent1"/>
            </a:solidFill>
          </a:ln>
        </p:spPr>
      </p:pic>
      <p:pic>
        <p:nvPicPr>
          <p:cNvPr id="7171" name="Picture 3" descr="C:\Users\System3\Desktop\Untitled.png"/>
          <p:cNvPicPr>
            <a:picLocks noChangeAspect="1" noChangeArrowheads="1"/>
          </p:cNvPicPr>
          <p:nvPr/>
        </p:nvPicPr>
        <p:blipFill>
          <a:blip r:embed="rId6" cstate="print"/>
          <a:srcRect/>
          <a:stretch>
            <a:fillRect/>
          </a:stretch>
        </p:blipFill>
        <p:spPr bwMode="auto">
          <a:xfrm>
            <a:off x="3929090" y="2285992"/>
            <a:ext cx="4572000" cy="1664461"/>
          </a:xfrm>
          <a:prstGeom prst="rect">
            <a:avLst/>
          </a:prstGeom>
          <a:noFill/>
        </p:spPr>
      </p:pic>
    </p:spTree>
  </p:cSld>
  <p:clrMapOvr>
    <a:masterClrMapping/>
  </p:clrMapOvr>
  <p:transition spd="slow" advTm="1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1000"/>
                            </p:stCondLst>
                            <p:childTnLst>
                              <p:par>
                                <p:cTn id="9" presetID="8" presetClass="entr" presetSubtype="3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out)">
                                      <p:cBhvr>
                                        <p:cTn id="11" dur="1000"/>
                                        <p:tgtEl>
                                          <p:spTgt spid="11"/>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1000"/>
                                        <p:tgtEl>
                                          <p:spTgt spid="32"/>
                                        </p:tgtEl>
                                      </p:cBhvr>
                                    </p:animEffect>
                                  </p:childTnLst>
                                </p:cTn>
                              </p:par>
                            </p:childTnLst>
                          </p:cTn>
                        </p:par>
                        <p:par>
                          <p:cTn id="16" fill="hold">
                            <p:stCondLst>
                              <p:cond delay="3000"/>
                            </p:stCondLst>
                            <p:childTnLst>
                              <p:par>
                                <p:cTn id="17" presetID="8" presetClass="entr" presetSubtype="32" fill="hold" nodeType="after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diamond(out)">
                                      <p:cBhvr>
                                        <p:cTn id="19" dur="1000"/>
                                        <p:tgtEl>
                                          <p:spTgt spid="7171"/>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1000"/>
                                        <p:tgtEl>
                                          <p:spTgt spid="10"/>
                                        </p:tgtEl>
                                      </p:cBhvr>
                                    </p:animEffect>
                                  </p:childTnLst>
                                </p:cTn>
                              </p:par>
                            </p:childTnLst>
                          </p:cTn>
                        </p:par>
                        <p:par>
                          <p:cTn id="24" fill="hold">
                            <p:stCondLst>
                              <p:cond delay="5000"/>
                            </p:stCondLst>
                            <p:childTnLst>
                              <p:par>
                                <p:cTn id="25" presetID="8" presetClass="entr" presetSubtype="32" fill="hold" nodeType="after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diamond(out)">
                                      <p:cBhvr>
                                        <p:cTn id="2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57158" y="1500174"/>
            <a:ext cx="8229600" cy="3504882"/>
          </a:xfrm>
          <a:prstGeom prst="rect">
            <a:avLst/>
          </a:prstGeom>
          <a:noFill/>
          <a:ln w="9525">
            <a:solidFill>
              <a:schemeClr val="accent1">
                <a:lumMod val="75000"/>
              </a:schemeClr>
            </a:solidFill>
            <a:miter lim="800000"/>
            <a:headEnd/>
            <a:tailEnd/>
          </a:ln>
          <a:effectLst/>
        </p:spPr>
      </p:pic>
      <p:sp>
        <p:nvSpPr>
          <p:cNvPr id="6" name="Title 5"/>
          <p:cNvSpPr>
            <a:spLocks noGrp="1"/>
          </p:cNvSpPr>
          <p:nvPr>
            <p:ph type="title"/>
          </p:nvPr>
        </p:nvSpPr>
        <p:spPr>
          <a:xfrm>
            <a:off x="457200" y="274638"/>
            <a:ext cx="7467600" cy="439718"/>
          </a:xfrm>
        </p:spPr>
        <p:txBody>
          <a:bodyPr/>
          <a:lstStyle/>
          <a:p>
            <a:pPr algn="ctr" rtl="0" eaLnBrk="1" latinLnBrk="0" hangingPunct="1"/>
            <a:r>
              <a:rPr lang="en-US" sz="1500" b="1" u="sng" kern="1200" dirty="0" smtClean="0">
                <a:solidFill>
                  <a:schemeClr val="accent3">
                    <a:lumMod val="50000"/>
                  </a:schemeClr>
                </a:solidFill>
                <a:latin typeface="Verdana"/>
                <a:ea typeface="Verdana"/>
                <a:cs typeface="Verdana"/>
              </a:rPr>
              <a:t>LORRY RECEIPT WISE REPORT</a:t>
            </a:r>
          </a:p>
        </p:txBody>
      </p:sp>
      <p:pic>
        <p:nvPicPr>
          <p:cNvPr id="5"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Tm="20000">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85860"/>
            <a:ext cx="7972452" cy="5188092"/>
          </a:xfrm>
        </p:spPr>
        <p:txBody>
          <a:bodyPr>
            <a:normAutofit/>
          </a:bodyPr>
          <a:lstStyle/>
          <a:p>
            <a:pPr algn="just">
              <a:lnSpc>
                <a:spcPct val="150000"/>
              </a:lnSpc>
            </a:pPr>
            <a:r>
              <a:rPr lang="en-US" sz="1300" b="1" i="1" dirty="0" smtClean="0">
                <a:solidFill>
                  <a:schemeClr val="tx2">
                    <a:lumMod val="50000"/>
                  </a:schemeClr>
                </a:solidFill>
                <a:latin typeface="Verdana" pitchFamily="34" charset="0"/>
                <a:ea typeface="Verdana" pitchFamily="34" charset="0"/>
                <a:cs typeface="Verdana" pitchFamily="34" charset="0"/>
              </a:rPr>
              <a:t>In the present scenario logistics is playing crucial roll in all the major business. It is very expensive to have own logistics within the organisation. So all of the business are depends on the third party logistics. Out of the logistics business, Road trasport is one of the major and mostly used one.</a:t>
            </a:r>
          </a:p>
          <a:p>
            <a:pPr algn="just">
              <a:lnSpc>
                <a:spcPct val="150000"/>
              </a:lnSpc>
            </a:pPr>
            <a:r>
              <a:rPr lang="en-US" sz="1300" b="1" i="1" dirty="0" smtClean="0">
                <a:solidFill>
                  <a:schemeClr val="tx2">
                    <a:lumMod val="50000"/>
                  </a:schemeClr>
                </a:solidFill>
                <a:latin typeface="Verdana" pitchFamily="34" charset="0"/>
                <a:ea typeface="Verdana" pitchFamily="34" charset="0"/>
                <a:cs typeface="Verdana" pitchFamily="34" charset="0"/>
              </a:rPr>
              <a:t>The Road transport logistics business vendors, they are very hard to make complete track on transport charges paid with transport charges collected. In the mean time they have to maintain register for own trucks and drivers and also want track the cost of each Revenue transaction wise. </a:t>
            </a:r>
          </a:p>
          <a:p>
            <a:pPr algn="just">
              <a:lnSpc>
                <a:spcPct val="150000"/>
              </a:lnSpc>
            </a:pPr>
            <a:r>
              <a:rPr lang="en-US" sz="1300" b="1" i="1" dirty="0" smtClean="0">
                <a:solidFill>
                  <a:schemeClr val="tx2">
                    <a:lumMod val="50000"/>
                  </a:schemeClr>
                </a:solidFill>
                <a:latin typeface="Verdana" pitchFamily="34" charset="0"/>
                <a:ea typeface="Verdana" pitchFamily="34" charset="0"/>
                <a:cs typeface="Verdana" pitchFamily="34" charset="0"/>
              </a:rPr>
              <a:t>For them we are providing solution through Tally with our customised module to maintain the records of all day to day business activies who are the vendors and thier vehicle. Also to find the net revinue of each transaction.  </a:t>
            </a:r>
          </a:p>
          <a:p>
            <a:pPr algn="just">
              <a:lnSpc>
                <a:spcPct val="150000"/>
              </a:lnSpc>
            </a:pPr>
            <a:r>
              <a:rPr lang="en-US" sz="1300" b="1" i="1" dirty="0" smtClean="0">
                <a:solidFill>
                  <a:schemeClr val="tx2">
                    <a:lumMod val="50000"/>
                  </a:schemeClr>
                </a:solidFill>
                <a:latin typeface="Verdana" pitchFamily="34" charset="0"/>
                <a:ea typeface="Verdana" pitchFamily="34" charset="0"/>
                <a:cs typeface="Verdana" pitchFamily="34" charset="0"/>
              </a:rPr>
              <a:t>We hope this module will satisfy all of your </a:t>
            </a:r>
            <a:r>
              <a:rPr lang="en-US" sz="1300" b="1" i="1" dirty="0" smtClean="0">
                <a:solidFill>
                  <a:schemeClr val="tx2">
                    <a:lumMod val="50000"/>
                  </a:schemeClr>
                </a:solidFill>
                <a:latin typeface="Verdana" pitchFamily="34" charset="0"/>
                <a:ea typeface="Verdana" pitchFamily="34" charset="0"/>
                <a:cs typeface="Verdana" pitchFamily="34" charset="0"/>
              </a:rPr>
              <a:t>needs.</a:t>
            </a:r>
          </a:p>
          <a:p>
            <a:pPr algn="just">
              <a:lnSpc>
                <a:spcPct val="150000"/>
              </a:lnSpc>
              <a:buNone/>
            </a:pPr>
            <a:endParaRPr lang="en-US" sz="1300" b="1" i="1" dirty="0" smtClean="0">
              <a:solidFill>
                <a:schemeClr val="tx2">
                  <a:lumMod val="50000"/>
                </a:schemeClr>
              </a:solidFill>
              <a:latin typeface="Verdana" pitchFamily="34" charset="0"/>
              <a:ea typeface="Verdana" pitchFamily="34" charset="0"/>
              <a:cs typeface="Verdana" pitchFamily="34" charset="0"/>
            </a:endParaRPr>
          </a:p>
          <a:p>
            <a:pPr algn="just">
              <a:lnSpc>
                <a:spcPct val="150000"/>
              </a:lnSpc>
            </a:pPr>
            <a:endParaRPr lang="en-US" sz="1300" b="1" i="1" dirty="0">
              <a:solidFill>
                <a:schemeClr val="tx2">
                  <a:lumMod val="50000"/>
                </a:schemeClr>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500034" y="714356"/>
            <a:ext cx="7467600" cy="368280"/>
          </a:xfrm>
        </p:spPr>
        <p:txBody>
          <a:bodyPr>
            <a:normAutofit/>
            <a:scene3d>
              <a:camera prst="orthographicFront"/>
              <a:lightRig rig="threePt" dir="t"/>
            </a:scene3d>
            <a:sp3d extrusionH="57150">
              <a:bevelT w="38100" h="38100"/>
            </a:sp3d>
          </a:bodyPr>
          <a:lstStyle/>
          <a:p>
            <a:pPr algn="ctr"/>
            <a:r>
              <a:rPr lang="en-US" sz="1500" b="1" u="sng" dirty="0" smtClean="0">
                <a:solidFill>
                  <a:schemeClr val="accent3">
                    <a:lumMod val="50000"/>
                  </a:schemeClr>
                </a:solidFill>
                <a:effectLst>
                  <a:glow rad="63500">
                    <a:schemeClr val="accent5">
                      <a:satMod val="175000"/>
                      <a:alpha val="40000"/>
                    </a:schemeClr>
                  </a:glow>
                  <a:innerShdw blurRad="63500" dist="50800" dir="13500000">
                    <a:prstClr val="black">
                      <a:alpha val="50000"/>
                    </a:prstClr>
                  </a:innerShdw>
                </a:effectLst>
                <a:latin typeface="Verdana" pitchFamily="34" charset="0"/>
                <a:ea typeface="Verdana" pitchFamily="34" charset="0"/>
                <a:cs typeface="Verdana" pitchFamily="34" charset="0"/>
              </a:rPr>
              <a:t>INTRODUCTION</a:t>
            </a:r>
            <a:endParaRPr lang="en-US" sz="1500" b="1" u="sng" dirty="0">
              <a:solidFill>
                <a:schemeClr val="accent3">
                  <a:lumMod val="50000"/>
                </a:schemeClr>
              </a:solidFill>
              <a:effectLst>
                <a:glow rad="63500">
                  <a:schemeClr val="accent5">
                    <a:satMod val="175000"/>
                    <a:alpha val="40000"/>
                  </a:schemeClr>
                </a:glow>
                <a:innerShdw blurRad="63500" dist="50800" dir="13500000">
                  <a:prstClr val="black">
                    <a:alpha val="50000"/>
                  </a:prstClr>
                </a:innerShdw>
              </a:effectLst>
              <a:latin typeface="Verdana" pitchFamily="34" charset="0"/>
              <a:ea typeface="Verdana" pitchFamily="34" charset="0"/>
              <a:cs typeface="Verdana" pitchFamily="34" charset="0"/>
            </a:endParaRPr>
          </a:p>
        </p:txBody>
      </p:sp>
      <p:pic>
        <p:nvPicPr>
          <p:cNvPr id="4"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Click="0" advTm="25000">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133600" y="1052513"/>
            <a:ext cx="4876800" cy="4752975"/>
          </a:xfrm>
          <a:prstGeom prst="rect">
            <a:avLst/>
          </a:prstGeom>
          <a:noFill/>
          <a:ln w="9525">
            <a:solidFill>
              <a:schemeClr val="accent1">
                <a:lumMod val="75000"/>
              </a:schemeClr>
            </a:solidFill>
            <a:miter lim="800000"/>
            <a:headEnd/>
            <a:tailEnd/>
          </a:ln>
          <a:effectLst/>
        </p:spPr>
      </p:pic>
      <p:sp>
        <p:nvSpPr>
          <p:cNvPr id="7" name="Title 6"/>
          <p:cNvSpPr>
            <a:spLocks noGrp="1"/>
          </p:cNvSpPr>
          <p:nvPr>
            <p:ph type="title"/>
          </p:nvPr>
        </p:nvSpPr>
        <p:spPr>
          <a:xfrm>
            <a:off x="457200" y="274638"/>
            <a:ext cx="7467600" cy="368280"/>
          </a:xfrm>
        </p:spPr>
        <p:txBody>
          <a:bodyPr/>
          <a:lstStyle/>
          <a:p>
            <a:pPr algn="ctr"/>
            <a:r>
              <a:rPr lang="en-US" sz="1500" b="1" u="sng" kern="1200" dirty="0" smtClean="0">
                <a:solidFill>
                  <a:schemeClr val="accent3">
                    <a:lumMod val="50000"/>
                  </a:schemeClr>
                </a:solidFill>
                <a:latin typeface="Verdana"/>
                <a:ea typeface="Verdana"/>
                <a:cs typeface="Verdana"/>
              </a:rPr>
              <a:t>DESTINATION WISE ANALYSIS</a:t>
            </a:r>
            <a:endParaRPr lang="en-US" dirty="0">
              <a:solidFill>
                <a:schemeClr val="accent3">
                  <a:lumMod val="50000"/>
                </a:schemeClr>
              </a:solidFill>
            </a:endParaRPr>
          </a:p>
        </p:txBody>
      </p:sp>
      <p:pic>
        <p:nvPicPr>
          <p:cNvPr id="5"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Tm="15000">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2138363" y="1052513"/>
            <a:ext cx="4867275" cy="4752975"/>
          </a:xfrm>
          <a:prstGeom prst="rect">
            <a:avLst/>
          </a:prstGeom>
          <a:noFill/>
          <a:ln w="9525">
            <a:solidFill>
              <a:schemeClr val="accent1">
                <a:lumMod val="75000"/>
              </a:schemeClr>
            </a:solidFill>
            <a:miter lim="800000"/>
            <a:headEnd/>
            <a:tailEnd/>
          </a:ln>
          <a:effectLst/>
        </p:spPr>
      </p:pic>
      <p:sp>
        <p:nvSpPr>
          <p:cNvPr id="10" name="Title 9"/>
          <p:cNvSpPr>
            <a:spLocks noGrp="1"/>
          </p:cNvSpPr>
          <p:nvPr>
            <p:ph type="title"/>
          </p:nvPr>
        </p:nvSpPr>
        <p:spPr>
          <a:xfrm>
            <a:off x="457200" y="274638"/>
            <a:ext cx="7543824" cy="368280"/>
          </a:xfrm>
        </p:spPr>
        <p:txBody>
          <a:bodyPr wrap="square">
            <a:noAutofit/>
          </a:bodyPr>
          <a:lstStyle/>
          <a:p>
            <a:pPr algn="ctr" rtl="0" eaLnBrk="1" latinLnBrk="0" hangingPunct="1"/>
            <a:r>
              <a:rPr lang="en-US" sz="1500" b="1" u="sng" kern="1200" dirty="0" smtClean="0">
                <a:solidFill>
                  <a:schemeClr val="accent3">
                    <a:lumMod val="50000"/>
                  </a:schemeClr>
                </a:solidFill>
                <a:latin typeface="Verdana"/>
                <a:ea typeface="Verdana"/>
                <a:cs typeface="Verdana"/>
              </a:rPr>
              <a:t>PRODUCT WISE ANALYSIS</a:t>
            </a:r>
            <a:endParaRPr lang="en-US" dirty="0" smtClean="0">
              <a:solidFill>
                <a:schemeClr val="accent3">
                  <a:lumMod val="50000"/>
                </a:schemeClr>
              </a:solidFill>
            </a:endParaRPr>
          </a:p>
        </p:txBody>
      </p:sp>
      <p:pic>
        <p:nvPicPr>
          <p:cNvPr id="5"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Tm="15000">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7467600" cy="439718"/>
          </a:xfrm>
        </p:spPr>
        <p:txBody>
          <a:bodyPr/>
          <a:lstStyle/>
          <a:p>
            <a:pPr algn="ctr" rtl="0" eaLnBrk="1" latinLnBrk="0" hangingPunct="1"/>
            <a:r>
              <a:rPr lang="en-US" sz="1500" b="1" u="sng" kern="1200" dirty="0" smtClean="0">
                <a:solidFill>
                  <a:schemeClr val="accent3">
                    <a:lumMod val="50000"/>
                  </a:schemeClr>
                </a:solidFill>
                <a:latin typeface="Verdana"/>
                <a:ea typeface="Verdana"/>
                <a:cs typeface="Verdana"/>
              </a:rPr>
              <a:t>TRANSPORTER WISE ANALYSIS</a:t>
            </a:r>
            <a:endParaRPr lang="en-US" dirty="0" smtClean="0">
              <a:solidFill>
                <a:schemeClr val="accent3">
                  <a:lumMod val="50000"/>
                </a:schemeClr>
              </a:solidFill>
            </a:endParaRPr>
          </a:p>
        </p:txBody>
      </p:sp>
      <p:pic>
        <p:nvPicPr>
          <p:cNvPr id="5" name="Picture 3"/>
          <p:cNvPicPr>
            <a:picLocks noChangeArrowheads="1"/>
          </p:cNvPicPr>
          <p:nvPr/>
        </p:nvPicPr>
        <p:blipFill>
          <a:blip r:embed="rId2" cstate="print"/>
          <a:srcRect/>
          <a:stretch>
            <a:fillRect/>
          </a:stretch>
        </p:blipFill>
        <p:spPr bwMode="auto">
          <a:xfrm>
            <a:off x="171432" y="14270"/>
            <a:ext cx="1828800" cy="9144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704850" y="923925"/>
            <a:ext cx="7734300" cy="5010150"/>
          </a:xfrm>
          <a:prstGeom prst="rect">
            <a:avLst/>
          </a:prstGeom>
          <a:noFill/>
          <a:ln w="9525">
            <a:solidFill>
              <a:schemeClr val="accent1"/>
            </a:solidFill>
            <a:miter lim="800000"/>
            <a:headEnd/>
            <a:tailEnd/>
          </a:ln>
          <a:effectLst/>
        </p:spPr>
      </p:pic>
    </p:spTree>
  </p:cSld>
  <p:clrMapOvr>
    <a:masterClrMapping/>
  </p:clrMapOvr>
  <p:transition spd="slow" advTm="15000">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7467600" cy="368280"/>
          </a:xfrm>
        </p:spPr>
        <p:txBody>
          <a:bodyPr>
            <a:normAutofit/>
          </a:bodyPr>
          <a:lstStyle/>
          <a:p>
            <a:pPr algn="ctr"/>
            <a:r>
              <a:rPr lang="en-US" sz="1500" b="1" u="sng" dirty="0" smtClean="0">
                <a:solidFill>
                  <a:schemeClr val="accent3">
                    <a:lumMod val="50000"/>
                  </a:schemeClr>
                </a:solidFill>
                <a:latin typeface="Verdana" pitchFamily="34" charset="0"/>
                <a:ea typeface="Verdana" pitchFamily="34" charset="0"/>
                <a:cs typeface="Verdana" pitchFamily="34" charset="0"/>
              </a:rPr>
              <a:t>TRUCK WISE ANALYSIS</a:t>
            </a:r>
            <a:endParaRPr lang="en-US" sz="1500" b="1" u="sng" dirty="0">
              <a:solidFill>
                <a:schemeClr val="accent3">
                  <a:lumMod val="50000"/>
                </a:schemeClr>
              </a:solidFill>
              <a:latin typeface="Verdana" pitchFamily="34" charset="0"/>
              <a:ea typeface="Verdana" pitchFamily="34" charset="0"/>
              <a:cs typeface="Verdana" pitchFamily="34" charset="0"/>
            </a:endParaRPr>
          </a:p>
        </p:txBody>
      </p:sp>
      <p:pic>
        <p:nvPicPr>
          <p:cNvPr id="7171" name="Picture 3"/>
          <p:cNvPicPr>
            <a:picLocks noChangeAspect="1" noChangeArrowheads="1"/>
          </p:cNvPicPr>
          <p:nvPr/>
        </p:nvPicPr>
        <p:blipFill>
          <a:blip r:embed="rId2" cstate="print"/>
          <a:srcRect/>
          <a:stretch>
            <a:fillRect/>
          </a:stretch>
        </p:blipFill>
        <p:spPr bwMode="auto">
          <a:xfrm>
            <a:off x="428596" y="1428736"/>
            <a:ext cx="8001000" cy="3476625"/>
          </a:xfrm>
          <a:prstGeom prst="rect">
            <a:avLst/>
          </a:prstGeom>
          <a:noFill/>
          <a:ln w="9525">
            <a:solidFill>
              <a:schemeClr val="accent1">
                <a:lumMod val="75000"/>
              </a:schemeClr>
            </a:solidFill>
            <a:miter lim="800000"/>
            <a:headEnd/>
            <a:tailEnd/>
          </a:ln>
          <a:effectLst/>
        </p:spPr>
      </p:pic>
      <p:pic>
        <p:nvPicPr>
          <p:cNvPr id="5"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Tm="15000">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7467600" cy="368280"/>
          </a:xfrm>
        </p:spPr>
        <p:txBody>
          <a:bodyPr>
            <a:normAutofit/>
          </a:bodyPr>
          <a:lstStyle/>
          <a:p>
            <a:pPr algn="ctr"/>
            <a:r>
              <a:rPr lang="en-US" sz="1500" b="1" u="sng" dirty="0" smtClean="0">
                <a:solidFill>
                  <a:schemeClr val="accent3">
                    <a:lumMod val="50000"/>
                  </a:schemeClr>
                </a:solidFill>
                <a:latin typeface="Verdana" pitchFamily="34" charset="0"/>
                <a:ea typeface="Verdana" pitchFamily="34" charset="0"/>
                <a:cs typeface="Verdana" pitchFamily="34" charset="0"/>
              </a:rPr>
              <a:t>DRIVER WISE ANALYSIS</a:t>
            </a:r>
            <a:endParaRPr lang="en-US" sz="1500" b="1" u="sng" dirty="0">
              <a:solidFill>
                <a:schemeClr val="accent3">
                  <a:lumMod val="50000"/>
                </a:schemeClr>
              </a:solidFill>
              <a:latin typeface="Verdana" pitchFamily="34" charset="0"/>
              <a:ea typeface="Verdana" pitchFamily="34" charset="0"/>
              <a:cs typeface="Verdana" pitchFamily="34" charset="0"/>
            </a:endParaRPr>
          </a:p>
        </p:txBody>
      </p:sp>
      <p:pic>
        <p:nvPicPr>
          <p:cNvPr id="6" name="Picture 3"/>
          <p:cNvPicPr>
            <a:picLocks noChangeArrowheads="1"/>
          </p:cNvPicPr>
          <p:nvPr/>
        </p:nvPicPr>
        <p:blipFill>
          <a:blip r:embed="rId2" cstate="print"/>
          <a:srcRect/>
          <a:stretch>
            <a:fillRect/>
          </a:stretch>
        </p:blipFill>
        <p:spPr bwMode="auto">
          <a:xfrm>
            <a:off x="171432" y="14270"/>
            <a:ext cx="1828800" cy="9144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cstate="print"/>
          <a:srcRect/>
          <a:stretch>
            <a:fillRect/>
          </a:stretch>
        </p:blipFill>
        <p:spPr bwMode="auto">
          <a:xfrm>
            <a:off x="471488" y="2024063"/>
            <a:ext cx="8201025" cy="2809875"/>
          </a:xfrm>
          <a:prstGeom prst="rect">
            <a:avLst/>
          </a:prstGeom>
          <a:noFill/>
          <a:ln w="9525">
            <a:solidFill>
              <a:schemeClr val="accent1"/>
            </a:solidFill>
            <a:miter lim="800000"/>
            <a:headEnd/>
            <a:tailEnd/>
          </a:ln>
          <a:effectLst/>
        </p:spPr>
      </p:pic>
    </p:spTree>
  </p:cSld>
  <p:clrMapOvr>
    <a:masterClrMapping/>
  </p:clrMapOvr>
  <p:transition spd="slow" advTm="15000">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7467600" cy="368280"/>
          </a:xfrm>
        </p:spPr>
        <p:txBody>
          <a:bodyPr>
            <a:normAutofit/>
          </a:bodyPr>
          <a:lstStyle/>
          <a:p>
            <a:pPr algn="ctr"/>
            <a:r>
              <a:rPr lang="en-US" sz="1500" b="1" u="sng" dirty="0" smtClean="0">
                <a:solidFill>
                  <a:schemeClr val="accent3">
                    <a:lumMod val="50000"/>
                  </a:schemeClr>
                </a:solidFill>
                <a:latin typeface="Verdana" pitchFamily="34" charset="0"/>
                <a:ea typeface="Verdana" pitchFamily="34" charset="0"/>
                <a:cs typeface="Verdana" pitchFamily="34" charset="0"/>
              </a:rPr>
              <a:t>CONSIGNEE WISE ANALYSIS</a:t>
            </a:r>
            <a:endParaRPr lang="en-US" sz="1500" b="1" u="sng" dirty="0">
              <a:solidFill>
                <a:schemeClr val="accent3">
                  <a:lumMod val="50000"/>
                </a:schemeClr>
              </a:solidFill>
              <a:latin typeface="Verdana" pitchFamily="34" charset="0"/>
              <a:ea typeface="Verdana" pitchFamily="34" charset="0"/>
              <a:cs typeface="Verdana" pitchFamily="34" charset="0"/>
            </a:endParaRPr>
          </a:p>
        </p:txBody>
      </p:sp>
      <p:pic>
        <p:nvPicPr>
          <p:cNvPr id="7" name="Picture 3"/>
          <p:cNvPicPr>
            <a:picLocks noChangeArrowheads="1"/>
          </p:cNvPicPr>
          <p:nvPr/>
        </p:nvPicPr>
        <p:blipFill>
          <a:blip r:embed="rId2" cstate="print"/>
          <a:srcRect/>
          <a:stretch>
            <a:fillRect/>
          </a:stretch>
        </p:blipFill>
        <p:spPr bwMode="auto">
          <a:xfrm>
            <a:off x="171432" y="14270"/>
            <a:ext cx="1828800" cy="914400"/>
          </a:xfrm>
          <a:prstGeom prst="rect">
            <a:avLst/>
          </a:prstGeom>
          <a:noFill/>
          <a:ln w="9525">
            <a:noFill/>
            <a:miter lim="800000"/>
            <a:headEnd/>
            <a:tailEnd/>
          </a:ln>
          <a:effectLst/>
        </p:spPr>
      </p:pic>
      <p:pic>
        <p:nvPicPr>
          <p:cNvPr id="5123" name="Picture 3" descr="C:\Users\System3\Desktop\Untitled.png"/>
          <p:cNvPicPr>
            <a:picLocks noChangeAspect="1" noChangeArrowheads="1"/>
          </p:cNvPicPr>
          <p:nvPr/>
        </p:nvPicPr>
        <p:blipFill>
          <a:blip r:embed="rId3" cstate="print"/>
          <a:srcRect/>
          <a:stretch>
            <a:fillRect/>
          </a:stretch>
        </p:blipFill>
        <p:spPr bwMode="auto">
          <a:xfrm>
            <a:off x="455613" y="1133475"/>
            <a:ext cx="8231187" cy="4591050"/>
          </a:xfrm>
          <a:prstGeom prst="rect">
            <a:avLst/>
          </a:prstGeom>
          <a:noFill/>
          <a:ln>
            <a:solidFill>
              <a:schemeClr val="accent1"/>
            </a:solidFill>
          </a:ln>
        </p:spPr>
      </p:pic>
    </p:spTree>
  </p:cSld>
  <p:clrMapOvr>
    <a:masterClrMapping/>
  </p:clrMapOvr>
  <p:transition spd="slow" advTm="15000">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7467600" cy="368280"/>
          </a:xfrm>
        </p:spPr>
        <p:txBody>
          <a:bodyPr>
            <a:normAutofit/>
          </a:bodyPr>
          <a:lstStyle/>
          <a:p>
            <a:pPr algn="ctr"/>
            <a:r>
              <a:rPr lang="en-US" sz="1500" b="1" u="sng" dirty="0" smtClean="0">
                <a:solidFill>
                  <a:schemeClr val="accent3">
                    <a:lumMod val="50000"/>
                  </a:schemeClr>
                </a:solidFill>
                <a:latin typeface="Verdana" pitchFamily="34" charset="0"/>
                <a:ea typeface="Verdana" pitchFamily="34" charset="0"/>
                <a:cs typeface="Verdana" pitchFamily="34" charset="0"/>
              </a:rPr>
              <a:t>SALES BILL PENDING REPORT</a:t>
            </a:r>
            <a:endParaRPr lang="en-US" sz="1500" b="1" u="sng" dirty="0">
              <a:solidFill>
                <a:schemeClr val="accent3">
                  <a:lumMod val="50000"/>
                </a:schemeClr>
              </a:solidFill>
              <a:latin typeface="Verdana" pitchFamily="34" charset="0"/>
              <a:ea typeface="Verdana" pitchFamily="34" charset="0"/>
              <a:cs typeface="Verdana" pitchFamily="34" charset="0"/>
            </a:endParaRPr>
          </a:p>
        </p:txBody>
      </p:sp>
      <p:pic>
        <p:nvPicPr>
          <p:cNvPr id="4099" name="Picture 3"/>
          <p:cNvPicPr>
            <a:picLocks noChangeArrowheads="1"/>
          </p:cNvPicPr>
          <p:nvPr/>
        </p:nvPicPr>
        <p:blipFill>
          <a:blip r:embed="rId2" cstate="print"/>
          <a:srcRect/>
          <a:stretch>
            <a:fillRect/>
          </a:stretch>
        </p:blipFill>
        <p:spPr bwMode="auto">
          <a:xfrm>
            <a:off x="171432" y="14270"/>
            <a:ext cx="1828800" cy="914400"/>
          </a:xfrm>
          <a:prstGeom prst="rect">
            <a:avLst/>
          </a:prstGeom>
          <a:noFill/>
          <a:ln w="9525">
            <a:noFill/>
            <a:miter lim="800000"/>
            <a:headEnd/>
            <a:tailEnd/>
          </a:ln>
          <a:effectLst/>
        </p:spPr>
      </p:pic>
      <p:pic>
        <p:nvPicPr>
          <p:cNvPr id="6147" name="Picture 3" descr="C:\Users\System3\Desktop\Untitled.png"/>
          <p:cNvPicPr>
            <a:picLocks noChangeAspect="1" noChangeArrowheads="1"/>
          </p:cNvPicPr>
          <p:nvPr/>
        </p:nvPicPr>
        <p:blipFill>
          <a:blip r:embed="rId3" cstate="print"/>
          <a:srcRect/>
          <a:stretch>
            <a:fillRect/>
          </a:stretch>
        </p:blipFill>
        <p:spPr bwMode="auto">
          <a:xfrm>
            <a:off x="437572" y="1299865"/>
            <a:ext cx="8268855" cy="4258270"/>
          </a:xfrm>
          <a:prstGeom prst="rect">
            <a:avLst/>
          </a:prstGeom>
          <a:noFill/>
          <a:ln>
            <a:solidFill>
              <a:schemeClr val="accent1"/>
            </a:solidFill>
          </a:ln>
        </p:spPr>
      </p:pic>
    </p:spTree>
  </p:cSld>
  <p:clrMapOvr>
    <a:masterClrMapping/>
  </p:clrMapOvr>
  <p:transition spd="slow" advTm="15000">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200000"/>
              </a:lnSpc>
            </a:pPr>
            <a:r>
              <a:rPr lang="en-US" sz="1500" b="1" i="1" dirty="0" smtClean="0">
                <a:solidFill>
                  <a:schemeClr val="tx2">
                    <a:lumMod val="50000"/>
                  </a:schemeClr>
                </a:solidFill>
                <a:latin typeface="Verdana" pitchFamily="34" charset="0"/>
                <a:ea typeface="Verdana" pitchFamily="34" charset="0"/>
                <a:cs typeface="Verdana" pitchFamily="34" charset="0"/>
              </a:rPr>
              <a:t>Secutiry Module is in built</a:t>
            </a:r>
          </a:p>
          <a:p>
            <a:pPr>
              <a:lnSpc>
                <a:spcPct val="200000"/>
              </a:lnSpc>
            </a:pPr>
            <a:r>
              <a:rPr lang="en-US" sz="1500" b="1" i="1" dirty="0" smtClean="0">
                <a:solidFill>
                  <a:schemeClr val="tx2">
                    <a:lumMod val="50000"/>
                  </a:schemeClr>
                </a:solidFill>
                <a:latin typeface="Verdana" pitchFamily="34" charset="0"/>
                <a:ea typeface="Verdana" pitchFamily="34" charset="0"/>
                <a:cs typeface="Verdana" pitchFamily="34" charset="0"/>
              </a:rPr>
              <a:t>Auto Manual Voucher Numbering is in built</a:t>
            </a:r>
          </a:p>
          <a:p>
            <a:pPr>
              <a:lnSpc>
                <a:spcPct val="200000"/>
              </a:lnSpc>
            </a:pPr>
            <a:r>
              <a:rPr lang="en-US" sz="1500" b="1" i="1" dirty="0" smtClean="0">
                <a:solidFill>
                  <a:schemeClr val="tx2">
                    <a:lumMod val="50000"/>
                  </a:schemeClr>
                </a:solidFill>
                <a:latin typeface="Verdana" pitchFamily="34" charset="0"/>
                <a:ea typeface="Verdana" pitchFamily="34" charset="0"/>
                <a:cs typeface="Verdana" pitchFamily="34" charset="0"/>
              </a:rPr>
              <a:t>One Invoice Printing customisation is Free</a:t>
            </a:r>
          </a:p>
          <a:p>
            <a:pPr>
              <a:lnSpc>
                <a:spcPct val="200000"/>
              </a:lnSpc>
            </a:pPr>
            <a:r>
              <a:rPr lang="en-US" sz="1500" b="1" i="1" dirty="0" smtClean="0">
                <a:solidFill>
                  <a:schemeClr val="tx2">
                    <a:lumMod val="50000"/>
                  </a:schemeClr>
                </a:solidFill>
                <a:latin typeface="Verdana" pitchFamily="34" charset="0"/>
                <a:ea typeface="Verdana" pitchFamily="34" charset="0"/>
                <a:cs typeface="Verdana" pitchFamily="34" charset="0"/>
              </a:rPr>
              <a:t>Lorry Receipt Printing Customisation is Free</a:t>
            </a:r>
          </a:p>
          <a:p>
            <a:pPr>
              <a:lnSpc>
                <a:spcPct val="200000"/>
              </a:lnSpc>
            </a:pPr>
            <a:endParaRPr lang="en-US" sz="1500" b="1" i="1" dirty="0">
              <a:solidFill>
                <a:schemeClr val="tx2">
                  <a:lumMod val="50000"/>
                </a:schemeClr>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457200" y="274638"/>
            <a:ext cx="7467600" cy="368280"/>
          </a:xfrm>
        </p:spPr>
        <p:txBody>
          <a:bodyPr>
            <a:normAutofit/>
          </a:bodyPr>
          <a:lstStyle/>
          <a:p>
            <a:pPr algn="ctr"/>
            <a:r>
              <a:rPr lang="en-US" sz="1500" b="1" u="sng" dirty="0" smtClean="0">
                <a:solidFill>
                  <a:schemeClr val="accent3">
                    <a:lumMod val="50000"/>
                  </a:schemeClr>
                </a:solidFill>
                <a:latin typeface="Verdana" pitchFamily="34" charset="0"/>
                <a:ea typeface="Verdana" pitchFamily="34" charset="0"/>
                <a:cs typeface="Verdana" pitchFamily="34" charset="0"/>
              </a:rPr>
              <a:t>ADDITONAL ADD ONS</a:t>
            </a:r>
            <a:endParaRPr lang="en-US" sz="1500" b="1" u="sng" dirty="0">
              <a:solidFill>
                <a:schemeClr val="accent3">
                  <a:lumMod val="50000"/>
                </a:schemeClr>
              </a:solidFill>
              <a:latin typeface="Verdana" pitchFamily="34" charset="0"/>
              <a:ea typeface="Verdana" pitchFamily="34" charset="0"/>
              <a:cs typeface="Verdana" pitchFamily="34" charset="0"/>
            </a:endParaRPr>
          </a:p>
        </p:txBody>
      </p:sp>
    </p:spTree>
  </p:cSld>
  <p:clrMapOvr>
    <a:masterClrMapping/>
  </p:clrMapOvr>
  <p:transition spd="slow">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928802"/>
            <a:ext cx="7115196" cy="4187960"/>
          </a:xfr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buNone/>
            </a:pPr>
            <a:r>
              <a:rPr lang="en-US" sz="1500" b="1" i="1" u="sng" dirty="0" smtClean="0">
                <a:solidFill>
                  <a:schemeClr val="tx2">
                    <a:lumMod val="50000"/>
                  </a:schemeClr>
                </a:solidFill>
                <a:latin typeface="Verdana" pitchFamily="34" charset="0"/>
                <a:ea typeface="Verdana" pitchFamily="34" charset="0"/>
                <a:cs typeface="Verdana" pitchFamily="34" charset="0"/>
              </a:rPr>
              <a:t>Contact</a:t>
            </a:r>
          </a:p>
          <a:p>
            <a:pPr algn="ctr">
              <a:buNone/>
            </a:pPr>
            <a:r>
              <a:rPr lang="en-US" sz="1500" b="1" i="1" dirty="0" smtClean="0">
                <a:solidFill>
                  <a:schemeClr val="tx2">
                    <a:lumMod val="50000"/>
                  </a:schemeClr>
                </a:solidFill>
                <a:latin typeface="Verdana" pitchFamily="34" charset="0"/>
                <a:ea typeface="Verdana" pitchFamily="34" charset="0"/>
                <a:cs typeface="Verdana" pitchFamily="34" charset="0"/>
              </a:rPr>
              <a:t>Glow </a:t>
            </a:r>
            <a:r>
              <a:rPr lang="en-US" sz="1500" b="1" i="1" dirty="0" err="1" smtClean="0">
                <a:solidFill>
                  <a:schemeClr val="tx2">
                    <a:lumMod val="50000"/>
                  </a:schemeClr>
                </a:solidFill>
                <a:latin typeface="Verdana" pitchFamily="34" charset="0"/>
                <a:ea typeface="Verdana" pitchFamily="34" charset="0"/>
                <a:cs typeface="Verdana" pitchFamily="34" charset="0"/>
              </a:rPr>
              <a:t>Ips</a:t>
            </a:r>
            <a:r>
              <a:rPr lang="en-US" sz="1500" b="1" i="1" dirty="0" smtClean="0">
                <a:solidFill>
                  <a:schemeClr val="tx2">
                    <a:lumMod val="50000"/>
                  </a:schemeClr>
                </a:solidFill>
                <a:latin typeface="Verdana" pitchFamily="34" charset="0"/>
                <a:ea typeface="Verdana" pitchFamily="34" charset="0"/>
                <a:cs typeface="Verdana" pitchFamily="34" charset="0"/>
              </a:rPr>
              <a:t>,</a:t>
            </a:r>
            <a:endParaRPr lang="en-US" sz="1500" b="1" i="1" dirty="0" smtClean="0">
              <a:solidFill>
                <a:schemeClr val="tx2">
                  <a:lumMod val="50000"/>
                </a:schemeClr>
              </a:solidFill>
              <a:latin typeface="Verdana" pitchFamily="34" charset="0"/>
              <a:ea typeface="Verdana" pitchFamily="34" charset="0"/>
              <a:cs typeface="Verdana" pitchFamily="34" charset="0"/>
            </a:endParaRPr>
          </a:p>
          <a:p>
            <a:pPr algn="ctr">
              <a:buNone/>
            </a:pPr>
            <a:endParaRPr lang="en-US" sz="1500" b="1" i="1" dirty="0" smtClean="0">
              <a:solidFill>
                <a:schemeClr val="tx2">
                  <a:lumMod val="50000"/>
                </a:schemeClr>
              </a:solidFill>
              <a:latin typeface="Verdana" pitchFamily="34" charset="0"/>
              <a:ea typeface="Verdana" pitchFamily="34" charset="0"/>
              <a:cs typeface="Verdana" pitchFamily="34" charset="0"/>
            </a:endParaRPr>
          </a:p>
          <a:p>
            <a:pPr algn="ctr">
              <a:buNone/>
            </a:pPr>
            <a:r>
              <a:rPr lang="en-US" sz="1500" b="1" i="1" dirty="0" smtClean="0">
                <a:solidFill>
                  <a:schemeClr val="tx2">
                    <a:lumMod val="50000"/>
                  </a:schemeClr>
                </a:solidFill>
                <a:latin typeface="Verdana" pitchFamily="34" charset="0"/>
                <a:ea typeface="Verdana" pitchFamily="34" charset="0"/>
                <a:cs typeface="Verdana" pitchFamily="34" charset="0"/>
                <a:hlinkClick r:id="rId2"/>
              </a:rPr>
              <a:t>www</a:t>
            </a:r>
            <a:r>
              <a:rPr lang="en-US" sz="1500" b="1" i="1" dirty="0" smtClean="0">
                <a:solidFill>
                  <a:schemeClr val="tx2">
                    <a:lumMod val="50000"/>
                  </a:schemeClr>
                </a:solidFill>
                <a:latin typeface="Verdana" pitchFamily="34" charset="0"/>
                <a:ea typeface="Verdana" pitchFamily="34" charset="0"/>
                <a:cs typeface="Verdana" pitchFamily="34" charset="0"/>
                <a:hlinkClick r:id="rId2"/>
              </a:rPr>
              <a:t>. </a:t>
            </a:r>
            <a:r>
              <a:rPr lang="en-US" sz="1500" b="1" i="1" dirty="0" err="1" smtClean="0">
                <a:solidFill>
                  <a:schemeClr val="tx2">
                    <a:lumMod val="50000"/>
                  </a:schemeClr>
                </a:solidFill>
                <a:latin typeface="Verdana" pitchFamily="34" charset="0"/>
                <a:ea typeface="Verdana" pitchFamily="34" charset="0"/>
                <a:cs typeface="Verdana" pitchFamily="34" charset="0"/>
                <a:hlinkClick r:id="rId2"/>
              </a:rPr>
              <a:t>Glowips.in</a:t>
            </a:r>
            <a:endParaRPr lang="en-US" sz="1500" b="1" i="1" dirty="0" smtClean="0">
              <a:solidFill>
                <a:schemeClr val="tx2">
                  <a:lumMod val="50000"/>
                </a:schemeClr>
              </a:solidFill>
              <a:latin typeface="Verdana" pitchFamily="34" charset="0"/>
              <a:ea typeface="Verdana" pitchFamily="34" charset="0"/>
              <a:cs typeface="Verdana" pitchFamily="34" charset="0"/>
            </a:endParaRPr>
          </a:p>
          <a:p>
            <a:pPr algn="ctr">
              <a:buNone/>
            </a:pPr>
            <a:r>
              <a:rPr lang="en-US" sz="1500" b="1" i="1" dirty="0" smtClean="0">
                <a:solidFill>
                  <a:schemeClr val="tx2">
                    <a:lumMod val="50000"/>
                  </a:schemeClr>
                </a:solidFill>
                <a:latin typeface="Verdana" pitchFamily="34" charset="0"/>
                <a:ea typeface="Verdana" pitchFamily="34" charset="0"/>
                <a:cs typeface="Verdana" pitchFamily="34" charset="0"/>
              </a:rPr>
              <a:t>Ph: </a:t>
            </a:r>
            <a:r>
              <a:rPr lang="en-US" sz="1500" b="1" i="1" dirty="0" smtClean="0">
                <a:solidFill>
                  <a:schemeClr val="tx2">
                    <a:lumMod val="50000"/>
                  </a:schemeClr>
                </a:solidFill>
                <a:latin typeface="Verdana" pitchFamily="34" charset="0"/>
                <a:ea typeface="Verdana" pitchFamily="34" charset="0"/>
                <a:cs typeface="Verdana" pitchFamily="34" charset="0"/>
              </a:rPr>
              <a:t>0120-2624149</a:t>
            </a:r>
            <a:endParaRPr lang="en-US" sz="1500" b="1" i="1" dirty="0" smtClean="0">
              <a:solidFill>
                <a:schemeClr val="tx2">
                  <a:lumMod val="50000"/>
                </a:schemeClr>
              </a:solidFill>
              <a:latin typeface="Verdana" pitchFamily="34" charset="0"/>
              <a:ea typeface="Verdana" pitchFamily="34" charset="0"/>
              <a:cs typeface="Verdana" pitchFamily="34" charset="0"/>
            </a:endParaRPr>
          </a:p>
          <a:p>
            <a:pPr>
              <a:buNone/>
            </a:pPr>
            <a:r>
              <a:rPr lang="en-US" sz="1500" b="1" i="1" dirty="0" smtClean="0">
                <a:solidFill>
                  <a:schemeClr val="tx2">
                    <a:lumMod val="50000"/>
                  </a:schemeClr>
                </a:solidFill>
                <a:latin typeface="Verdana" pitchFamily="34" charset="0"/>
                <a:ea typeface="Verdana" pitchFamily="34" charset="0"/>
                <a:cs typeface="Verdana" pitchFamily="34" charset="0"/>
              </a:rPr>
              <a:t>Business Head:</a:t>
            </a:r>
          </a:p>
          <a:p>
            <a:pPr>
              <a:buNone/>
            </a:pPr>
            <a:r>
              <a:rPr lang="en-US" sz="1500" b="1" i="1" dirty="0" smtClean="0">
                <a:solidFill>
                  <a:schemeClr val="tx2">
                    <a:lumMod val="50000"/>
                  </a:schemeClr>
                </a:solidFill>
                <a:latin typeface="Verdana" pitchFamily="34" charset="0"/>
                <a:ea typeface="Verdana" pitchFamily="34" charset="0"/>
                <a:cs typeface="Verdana" pitchFamily="34" charset="0"/>
              </a:rPr>
              <a:t>		</a:t>
            </a:r>
            <a:r>
              <a:rPr lang="en-US" sz="1500" b="1" i="1" dirty="0" smtClean="0">
                <a:solidFill>
                  <a:schemeClr val="tx2">
                    <a:lumMod val="50000"/>
                  </a:schemeClr>
                </a:solidFill>
                <a:latin typeface="Verdana" pitchFamily="34" charset="0"/>
                <a:ea typeface="Verdana" pitchFamily="34" charset="0"/>
                <a:cs typeface="Verdana" pitchFamily="34" charset="0"/>
              </a:rPr>
              <a:t>Mr. G </a:t>
            </a:r>
            <a:r>
              <a:rPr lang="en-US" sz="1500" b="1" i="1" dirty="0" smtClean="0">
                <a:solidFill>
                  <a:schemeClr val="tx2">
                    <a:lumMod val="50000"/>
                  </a:schemeClr>
                </a:solidFill>
                <a:latin typeface="Verdana" pitchFamily="34" charset="0"/>
                <a:ea typeface="Verdana" pitchFamily="34" charset="0"/>
                <a:cs typeface="Verdana" pitchFamily="34" charset="0"/>
              </a:rPr>
              <a:t>K Sharma</a:t>
            </a:r>
            <a:r>
              <a:rPr lang="en-US" sz="1500" b="1" i="1" dirty="0" smtClean="0">
                <a:solidFill>
                  <a:schemeClr val="tx2">
                    <a:lumMod val="50000"/>
                  </a:schemeClr>
                </a:solidFill>
                <a:latin typeface="Verdana" pitchFamily="34" charset="0"/>
                <a:ea typeface="Verdana" pitchFamily="34" charset="0"/>
                <a:cs typeface="Verdana" pitchFamily="34" charset="0"/>
              </a:rPr>
              <a:t> </a:t>
            </a:r>
            <a:r>
              <a:rPr lang="en-US" sz="1500" b="1" i="1" dirty="0" smtClean="0">
                <a:solidFill>
                  <a:schemeClr val="tx2">
                    <a:lumMod val="50000"/>
                  </a:schemeClr>
                </a:solidFill>
                <a:latin typeface="Verdana" pitchFamily="34" charset="0"/>
                <a:ea typeface="Verdana" pitchFamily="34" charset="0"/>
                <a:cs typeface="Verdana" pitchFamily="34" charset="0"/>
              </a:rPr>
              <a:t>– </a:t>
            </a:r>
            <a:r>
              <a:rPr lang="en-US" sz="1500" b="1" i="1" dirty="0" smtClean="0">
                <a:solidFill>
                  <a:schemeClr val="tx2">
                    <a:lumMod val="50000"/>
                  </a:schemeClr>
                </a:solidFill>
                <a:latin typeface="Verdana" pitchFamily="34" charset="0"/>
                <a:ea typeface="Verdana" pitchFamily="34" charset="0"/>
                <a:cs typeface="Verdana" pitchFamily="34" charset="0"/>
              </a:rPr>
              <a:t>9818569830</a:t>
            </a:r>
            <a:endParaRPr lang="en-US" sz="1500" b="1" i="1" dirty="0" smtClean="0">
              <a:solidFill>
                <a:schemeClr val="tx2">
                  <a:lumMod val="50000"/>
                </a:schemeClr>
              </a:solidFill>
              <a:latin typeface="Verdana" pitchFamily="34" charset="0"/>
              <a:ea typeface="Verdana" pitchFamily="34" charset="0"/>
              <a:cs typeface="Verdana" pitchFamily="34" charset="0"/>
            </a:endParaRPr>
          </a:p>
          <a:p>
            <a:pPr algn="ctr">
              <a:buNone/>
            </a:pPr>
            <a:endParaRPr lang="en-US" sz="1500" b="1" i="1" dirty="0" smtClean="0">
              <a:solidFill>
                <a:schemeClr val="tx2">
                  <a:lumMod val="50000"/>
                </a:schemeClr>
              </a:solidFill>
              <a:latin typeface="Verdana" pitchFamily="34" charset="0"/>
              <a:ea typeface="Verdana" pitchFamily="34" charset="0"/>
              <a:cs typeface="Verdana" pitchFamily="34" charset="0"/>
            </a:endParaRPr>
          </a:p>
          <a:p>
            <a:pPr algn="ctr">
              <a:buNone/>
            </a:pPr>
            <a:endParaRPr lang="en-US" sz="1500" b="1" i="1" dirty="0" smtClean="0">
              <a:solidFill>
                <a:schemeClr val="tx2">
                  <a:lumMod val="50000"/>
                </a:schemeClr>
              </a:solidFill>
              <a:latin typeface="Verdana" pitchFamily="34" charset="0"/>
              <a:ea typeface="Verdana" pitchFamily="34" charset="0"/>
              <a:cs typeface="Verdana" pitchFamily="34" charset="0"/>
            </a:endParaRPr>
          </a:p>
          <a:p>
            <a:pPr algn="ctr">
              <a:buNone/>
            </a:pPr>
            <a:endParaRPr lang="en-US" sz="1500" b="1" i="1" dirty="0">
              <a:solidFill>
                <a:schemeClr val="tx2">
                  <a:lumMod val="50000"/>
                </a:schemeClr>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effectLst>
            <a:innerShdw blurRad="63500" dist="50800" dir="18900000">
              <a:prstClr val="black">
                <a:alpha val="50000"/>
              </a:prstClr>
            </a:innerShdw>
          </a:effectLst>
        </p:spPr>
        <p:txBody>
          <a:bodyPr>
            <a:scene3d>
              <a:camera prst="orthographicFront"/>
              <a:lightRig rig="threePt" dir="t"/>
            </a:scene3d>
            <a:sp3d extrusionH="57150">
              <a:bevelT w="38100" h="38100" prst="angle"/>
            </a:sp3d>
          </a:bodyPr>
          <a:lstStyle/>
          <a:p>
            <a:pPr algn="ctr"/>
            <a:r>
              <a:rPr lang="en-US" b="1" i="1" dirty="0" smtClean="0">
                <a:solidFill>
                  <a:schemeClr val="accent3">
                    <a:lumMod val="75000"/>
                  </a:schemeClr>
                </a:solidFill>
                <a:effectLst>
                  <a:glow rad="63500">
                    <a:schemeClr val="accent5">
                      <a:satMod val="175000"/>
                      <a:alpha val="40000"/>
                    </a:schemeClr>
                  </a:glow>
                  <a:innerShdw blurRad="63500" dist="50800" dir="13500000">
                    <a:prstClr val="black">
                      <a:alpha val="50000"/>
                    </a:prstClr>
                  </a:innerShdw>
                </a:effectLst>
              </a:rPr>
              <a:t>Thanks &amp; welcome!</a:t>
            </a:r>
            <a:endParaRPr lang="en-US" b="1" i="1" dirty="0">
              <a:solidFill>
                <a:schemeClr val="accent3">
                  <a:lumMod val="75000"/>
                </a:schemeClr>
              </a:solidFill>
              <a:effectLst>
                <a:glow rad="63500">
                  <a:schemeClr val="accent5">
                    <a:satMod val="175000"/>
                    <a:alpha val="40000"/>
                  </a:schemeClr>
                </a:glow>
                <a:innerShdw blurRad="63500" dist="50800" dir="13500000">
                  <a:prstClr val="black">
                    <a:alpha val="50000"/>
                  </a:prstClr>
                </a:inn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3310880" y="5339680"/>
            <a:ext cx="1981200" cy="609600"/>
          </a:xfrm>
          <a:prstGeom prst="rect">
            <a:avLst/>
          </a:prstGeom>
          <a:noFill/>
          <a:ln w="9525">
            <a:noFill/>
            <a:miter lim="800000"/>
            <a:headEnd/>
            <a:tailEnd/>
          </a:ln>
        </p:spPr>
      </p:pic>
    </p:spTree>
  </p:cSld>
  <p:clrMapOvr>
    <a:masterClrMapping/>
  </p:clrMapOvr>
  <p:transition spd="slow" advTm="15000">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57224" y="2143116"/>
            <a:ext cx="7142163" cy="3790950"/>
          </a:xfrm>
          <a:prstGeom prst="rect">
            <a:avLst/>
          </a:prstGeom>
          <a:noFill/>
          <a:ln w="9525">
            <a:noFill/>
            <a:miter lim="800000"/>
            <a:headEnd/>
            <a:tailEnd/>
          </a:ln>
          <a:effectLst/>
        </p:spPr>
      </p:pic>
      <p:sp>
        <p:nvSpPr>
          <p:cNvPr id="2" name="Title 1"/>
          <p:cNvSpPr>
            <a:spLocks noGrp="1"/>
          </p:cNvSpPr>
          <p:nvPr>
            <p:ph type="title"/>
          </p:nvPr>
        </p:nvSpPr>
        <p:spPr>
          <a:xfrm>
            <a:off x="500034" y="1214422"/>
            <a:ext cx="7467600" cy="439718"/>
          </a:xfrm>
        </p:spPr>
        <p:txBody>
          <a:bodyPr>
            <a:normAutofit/>
            <a:scene3d>
              <a:camera prst="orthographicFront"/>
              <a:lightRig rig="threePt" dir="t"/>
            </a:scene3d>
            <a:sp3d extrusionH="57150">
              <a:bevelT w="38100" h="38100"/>
            </a:sp3d>
          </a:bodyPr>
          <a:lstStyle/>
          <a:p>
            <a:pPr algn="ctr"/>
            <a:r>
              <a:rPr lang="en-US" sz="1500" b="1" u="sng" dirty="0" smtClean="0">
                <a:solidFill>
                  <a:schemeClr val="accent3">
                    <a:lumMod val="50000"/>
                  </a:schemeClr>
                </a:solidFill>
                <a:effectLst>
                  <a:glow rad="63500">
                    <a:schemeClr val="accent5">
                      <a:satMod val="175000"/>
                      <a:alpha val="40000"/>
                    </a:schemeClr>
                  </a:glow>
                  <a:innerShdw blurRad="63500" dist="50800" dir="13500000">
                    <a:prstClr val="black">
                      <a:alpha val="50000"/>
                    </a:prstClr>
                  </a:innerShdw>
                </a:effectLst>
                <a:latin typeface="Verdana" pitchFamily="34" charset="0"/>
                <a:ea typeface="Verdana" pitchFamily="34" charset="0"/>
                <a:cs typeface="Verdana" pitchFamily="34" charset="0"/>
              </a:rPr>
              <a:t>BUSINESS</a:t>
            </a:r>
            <a:r>
              <a:rPr lang="en-US" sz="1500" b="1" u="sng" baseline="0" dirty="0" smtClean="0">
                <a:solidFill>
                  <a:schemeClr val="accent3">
                    <a:lumMod val="50000"/>
                  </a:schemeClr>
                </a:solidFill>
                <a:effectLst>
                  <a:glow rad="63500">
                    <a:schemeClr val="accent5">
                      <a:satMod val="175000"/>
                      <a:alpha val="40000"/>
                    </a:schemeClr>
                  </a:glow>
                  <a:innerShdw blurRad="63500" dist="50800" dir="13500000">
                    <a:prstClr val="black">
                      <a:alpha val="50000"/>
                    </a:prstClr>
                  </a:innerShdw>
                </a:effectLst>
                <a:latin typeface="Verdana" pitchFamily="34" charset="0"/>
                <a:ea typeface="Verdana" pitchFamily="34" charset="0"/>
                <a:cs typeface="Verdana" pitchFamily="34" charset="0"/>
              </a:rPr>
              <a:t> PROCESS</a:t>
            </a:r>
            <a:endParaRPr lang="en-US" sz="1500" b="1" u="sng" dirty="0">
              <a:solidFill>
                <a:schemeClr val="accent3">
                  <a:lumMod val="50000"/>
                </a:schemeClr>
              </a:solidFill>
              <a:effectLst>
                <a:glow rad="63500">
                  <a:schemeClr val="accent5">
                    <a:satMod val="175000"/>
                    <a:alpha val="40000"/>
                  </a:schemeClr>
                </a:glow>
                <a:innerShdw blurRad="63500" dist="50800" dir="13500000">
                  <a:prstClr val="black">
                    <a:alpha val="50000"/>
                  </a:prstClr>
                </a:innerShdw>
              </a:effectLst>
              <a:latin typeface="Verdana" pitchFamily="34" charset="0"/>
              <a:ea typeface="Verdana" pitchFamily="34" charset="0"/>
              <a:cs typeface="Verdana" pitchFamily="34" charset="0"/>
            </a:endParaRPr>
          </a:p>
        </p:txBody>
      </p:sp>
      <p:pic>
        <p:nvPicPr>
          <p:cNvPr id="5" name="Picture 3"/>
          <p:cNvPicPr>
            <a:picLocks noChangeArrowheads="1"/>
          </p:cNvPicPr>
          <p:nvPr/>
        </p:nvPicPr>
        <p:blipFill>
          <a:blip r:embed="rId3"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Click="0" advTm="15000">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nSpc>
                <a:spcPct val="200000"/>
              </a:lnSpc>
            </a:pPr>
            <a:r>
              <a:rPr lang="en-US" sz="1400" b="1" i="1" dirty="0" smtClean="0">
                <a:solidFill>
                  <a:schemeClr val="tx2">
                    <a:lumMod val="50000"/>
                  </a:schemeClr>
                </a:solidFill>
                <a:latin typeface="Verdana" pitchFamily="34" charset="0"/>
                <a:ea typeface="Verdana" pitchFamily="34" charset="0"/>
                <a:cs typeface="Verdana" pitchFamily="34" charset="0"/>
              </a:rPr>
              <a:t>Enable this module in F11 Features</a:t>
            </a:r>
          </a:p>
          <a:p>
            <a:pPr>
              <a:lnSpc>
                <a:spcPct val="200000"/>
              </a:lnSpc>
            </a:pPr>
            <a:r>
              <a:rPr lang="en-US" sz="1400" b="1" i="1" dirty="0" smtClean="0">
                <a:solidFill>
                  <a:schemeClr val="tx2">
                    <a:lumMod val="50000"/>
                  </a:schemeClr>
                </a:solidFill>
                <a:latin typeface="Verdana" pitchFamily="34" charset="0"/>
                <a:ea typeface="Verdana" pitchFamily="34" charset="0"/>
                <a:cs typeface="Verdana" pitchFamily="34" charset="0"/>
              </a:rPr>
              <a:t>Fixing prices for Vendor and Customer</a:t>
            </a:r>
          </a:p>
          <a:p>
            <a:pPr>
              <a:lnSpc>
                <a:spcPct val="200000"/>
              </a:lnSpc>
            </a:pPr>
            <a:r>
              <a:rPr lang="en-US" sz="1400" b="1" i="1" dirty="0" smtClean="0">
                <a:solidFill>
                  <a:schemeClr val="tx2">
                    <a:lumMod val="50000"/>
                  </a:schemeClr>
                </a:solidFill>
                <a:latin typeface="Verdana" pitchFamily="34" charset="0"/>
                <a:ea typeface="Verdana" pitchFamily="34" charset="0"/>
                <a:cs typeface="Verdana" pitchFamily="34" charset="0"/>
              </a:rPr>
              <a:t>Creation of Masters like Transporter, Truck, Driver, Destination and Consignee</a:t>
            </a:r>
          </a:p>
          <a:p>
            <a:pPr>
              <a:lnSpc>
                <a:spcPct val="200000"/>
              </a:lnSpc>
            </a:pPr>
            <a:r>
              <a:rPr lang="en-US" sz="1400" b="1" i="1" dirty="0" smtClean="0">
                <a:solidFill>
                  <a:schemeClr val="tx2">
                    <a:lumMod val="50000"/>
                  </a:schemeClr>
                </a:solidFill>
                <a:latin typeface="Verdana" pitchFamily="34" charset="0"/>
                <a:ea typeface="Verdana" pitchFamily="34" charset="0"/>
                <a:cs typeface="Verdana" pitchFamily="34" charset="0"/>
              </a:rPr>
              <a:t>Raising Lorry reciept from </a:t>
            </a:r>
            <a:r>
              <a:rPr lang="en-US" sz="1400" b="1" i="1" dirty="0" smtClean="0">
                <a:solidFill>
                  <a:schemeClr val="tx2">
                    <a:lumMod val="50000"/>
                  </a:schemeClr>
                </a:solidFill>
                <a:latin typeface="Verdana" pitchFamily="34" charset="0"/>
                <a:ea typeface="Verdana" pitchFamily="34" charset="0"/>
                <a:cs typeface="Verdana" pitchFamily="34" charset="0"/>
              </a:rPr>
              <a:t>Tally</a:t>
            </a:r>
            <a:r>
              <a:rPr lang="en-US" sz="1400" b="1" i="1" dirty="0" smtClean="0">
                <a:solidFill>
                  <a:schemeClr val="tx2">
                    <a:lumMod val="50000"/>
                  </a:schemeClr>
                </a:solidFill>
                <a:latin typeface="Verdana" pitchFamily="34" charset="0"/>
                <a:ea typeface="Verdana" pitchFamily="34" charset="0"/>
                <a:cs typeface="Verdana" pitchFamily="34" charset="0"/>
              </a:rPr>
              <a:t>. And payment of advance while generating Lorry Receipt. Printing LR from Tally.</a:t>
            </a:r>
          </a:p>
          <a:p>
            <a:pPr>
              <a:lnSpc>
                <a:spcPct val="200000"/>
              </a:lnSpc>
            </a:pPr>
            <a:r>
              <a:rPr lang="en-US" sz="1400" b="1" i="1" dirty="0" smtClean="0">
                <a:solidFill>
                  <a:schemeClr val="tx2">
                    <a:lumMod val="50000"/>
                  </a:schemeClr>
                </a:solidFill>
                <a:latin typeface="Verdana" pitchFamily="34" charset="0"/>
                <a:ea typeface="Verdana" pitchFamily="34" charset="0"/>
                <a:cs typeface="Verdana" pitchFamily="34" charset="0"/>
              </a:rPr>
              <a:t>Raising bills against LR (Tracking of LR in Invoice)</a:t>
            </a:r>
            <a:endParaRPr lang="en-US" sz="1400" b="1" i="1" dirty="0">
              <a:solidFill>
                <a:schemeClr val="tx2">
                  <a:lumMod val="50000"/>
                </a:schemeClr>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428596" y="857232"/>
            <a:ext cx="7467600" cy="439718"/>
          </a:xfrm>
        </p:spPr>
        <p:txBody>
          <a:bodyPr>
            <a:normAutofit/>
            <a:scene3d>
              <a:camera prst="orthographicFront"/>
              <a:lightRig rig="threePt" dir="t"/>
            </a:scene3d>
            <a:sp3d extrusionH="57150">
              <a:bevelT w="38100" h="38100"/>
            </a:sp3d>
          </a:bodyPr>
          <a:lstStyle/>
          <a:p>
            <a:pPr algn="ctr"/>
            <a:r>
              <a:rPr lang="en-US" sz="1500" b="1" u="sng" dirty="0" smtClean="0">
                <a:solidFill>
                  <a:schemeClr val="accent3">
                    <a:lumMod val="50000"/>
                  </a:schemeClr>
                </a:solidFill>
                <a:effectLst>
                  <a:glow rad="63500">
                    <a:schemeClr val="accent5">
                      <a:satMod val="175000"/>
                      <a:alpha val="40000"/>
                    </a:schemeClr>
                  </a:glow>
                  <a:innerShdw blurRad="63500" dist="50800" dir="13500000">
                    <a:prstClr val="black">
                      <a:alpha val="50000"/>
                    </a:prstClr>
                  </a:innerShdw>
                </a:effectLst>
                <a:latin typeface="Verdana" pitchFamily="34" charset="0"/>
                <a:ea typeface="Verdana" pitchFamily="34" charset="0"/>
                <a:cs typeface="Verdana" pitchFamily="34" charset="0"/>
              </a:rPr>
              <a:t>TRANSPORT MODULE OVERVIEW</a:t>
            </a:r>
            <a:endParaRPr lang="en-US" sz="1500" b="1" u="sng" dirty="0">
              <a:solidFill>
                <a:schemeClr val="accent3">
                  <a:lumMod val="50000"/>
                </a:schemeClr>
              </a:solidFill>
              <a:effectLst>
                <a:glow rad="63500">
                  <a:schemeClr val="accent5">
                    <a:satMod val="175000"/>
                    <a:alpha val="40000"/>
                  </a:schemeClr>
                </a:glow>
                <a:innerShdw blurRad="63500" dist="50800" dir="13500000">
                  <a:prstClr val="black">
                    <a:alpha val="50000"/>
                  </a:prstClr>
                </a:innerShdw>
              </a:effectLst>
              <a:latin typeface="Verdana" pitchFamily="34" charset="0"/>
              <a:ea typeface="Verdana" pitchFamily="34" charset="0"/>
              <a:cs typeface="Verdana" pitchFamily="34" charset="0"/>
            </a:endParaRPr>
          </a:p>
        </p:txBody>
      </p:sp>
      <p:pic>
        <p:nvPicPr>
          <p:cNvPr id="5" name="Picture 3"/>
          <p:cNvPicPr>
            <a:picLocks noChangeArrowheads="1"/>
          </p:cNvPicPr>
          <p:nvPr/>
        </p:nvPicPr>
        <p:blipFill>
          <a:blip r:embed="rId2"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Click="0" advTm="10000">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7467600" cy="328602"/>
          </a:xfrm>
        </p:spPr>
        <p:txBody>
          <a:bodyPr>
            <a:normAutofit/>
          </a:bodyPr>
          <a:lstStyle/>
          <a:p>
            <a:pPr>
              <a:buNone/>
            </a:pPr>
            <a:r>
              <a:rPr lang="en-US" sz="1500" b="1" i="1" dirty="0" smtClean="0">
                <a:solidFill>
                  <a:schemeClr val="accent1">
                    <a:lumMod val="75000"/>
                  </a:schemeClr>
                </a:solidFill>
                <a:latin typeface="Verdana" pitchFamily="34" charset="0"/>
                <a:ea typeface="Verdana" pitchFamily="34" charset="0"/>
                <a:cs typeface="Verdana" pitchFamily="34" charset="0"/>
              </a:rPr>
              <a:t>F11 Feature -&gt; Accounting Features </a:t>
            </a:r>
            <a:endParaRPr lang="en-US" sz="1500" b="1" i="1" dirty="0">
              <a:solidFill>
                <a:schemeClr val="accent1">
                  <a:lumMod val="75000"/>
                </a:schemeClr>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457200" y="274638"/>
            <a:ext cx="7467600" cy="439718"/>
          </a:xfrm>
        </p:spPr>
        <p:txBody>
          <a:bodyPr>
            <a:normAutofit/>
          </a:bodyPr>
          <a:lstStyle/>
          <a:p>
            <a:pPr algn="ctr"/>
            <a:r>
              <a:rPr lang="en-US" sz="1500" b="1" u="sng" dirty="0" smtClean="0">
                <a:solidFill>
                  <a:schemeClr val="accent3">
                    <a:lumMod val="50000"/>
                  </a:schemeClr>
                </a:solidFill>
                <a:latin typeface="Verdana" pitchFamily="34" charset="0"/>
                <a:ea typeface="Verdana" pitchFamily="34" charset="0"/>
                <a:cs typeface="Verdana" pitchFamily="34" charset="0"/>
              </a:rPr>
              <a:t>ENABLING TRANSPORTER  MODULE</a:t>
            </a:r>
            <a:endParaRPr lang="en-US" sz="1500" b="1" u="sng" dirty="0">
              <a:solidFill>
                <a:schemeClr val="accent3">
                  <a:lumMod val="50000"/>
                </a:schemeClr>
              </a:solidFill>
              <a:latin typeface="Verdana" pitchFamily="34" charset="0"/>
              <a:ea typeface="Verdana" pitchFamily="34" charset="0"/>
              <a:cs typeface="Verdana" pitchFamily="34" charset="0"/>
            </a:endParaRPr>
          </a:p>
        </p:txBody>
      </p:sp>
      <p:pic>
        <p:nvPicPr>
          <p:cNvPr id="20484" name="Picture 4"/>
          <p:cNvPicPr>
            <a:picLocks noChangeAspect="1" noChangeArrowheads="1"/>
          </p:cNvPicPr>
          <p:nvPr/>
        </p:nvPicPr>
        <p:blipFill>
          <a:blip r:embed="rId2" cstate="print"/>
          <a:srcRect/>
          <a:stretch>
            <a:fillRect/>
          </a:stretch>
        </p:blipFill>
        <p:spPr bwMode="auto">
          <a:xfrm>
            <a:off x="571472" y="1142984"/>
            <a:ext cx="6858000" cy="5445334"/>
          </a:xfrm>
          <a:prstGeom prst="rect">
            <a:avLst/>
          </a:prstGeom>
          <a:noFill/>
          <a:ln w="9525">
            <a:noFill/>
            <a:miter lim="800000"/>
            <a:headEnd/>
            <a:tailEnd/>
          </a:ln>
          <a:effectLst/>
        </p:spPr>
      </p:pic>
    </p:spTree>
  </p:cSld>
  <p:clrMapOvr>
    <a:masterClrMapping/>
  </p:clrMapOvr>
  <p:transition spd="slow" advTm="10000">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7467600" cy="328602"/>
          </a:xfrm>
        </p:spPr>
        <p:txBody>
          <a:bodyPr>
            <a:normAutofit/>
          </a:bodyPr>
          <a:lstStyle/>
          <a:p>
            <a:pPr>
              <a:buNone/>
            </a:pPr>
            <a:r>
              <a:rPr lang="en-US" sz="1500" b="1" i="1" dirty="0" smtClean="0">
                <a:solidFill>
                  <a:schemeClr val="accent1">
                    <a:lumMod val="75000"/>
                  </a:schemeClr>
                </a:solidFill>
                <a:latin typeface="Verdana" pitchFamily="34" charset="0"/>
                <a:ea typeface="Verdana" pitchFamily="34" charset="0"/>
                <a:cs typeface="Verdana" pitchFamily="34" charset="0"/>
              </a:rPr>
              <a:t>To enable price list: F11 Feature -&gt; Inventory Features </a:t>
            </a:r>
            <a:endParaRPr lang="en-US" sz="1500" b="1" i="1" dirty="0">
              <a:solidFill>
                <a:schemeClr val="accent1">
                  <a:lumMod val="75000"/>
                </a:schemeClr>
              </a:solidFill>
              <a:latin typeface="Verdana" pitchFamily="34" charset="0"/>
              <a:ea typeface="Verdana" pitchFamily="34" charset="0"/>
              <a:cs typeface="Verdana" pitchFamily="34" charset="0"/>
            </a:endParaRPr>
          </a:p>
        </p:txBody>
      </p:sp>
      <p:sp>
        <p:nvSpPr>
          <p:cNvPr id="8" name="Title 7"/>
          <p:cNvSpPr>
            <a:spLocks noGrp="1"/>
          </p:cNvSpPr>
          <p:nvPr>
            <p:ph type="title"/>
          </p:nvPr>
        </p:nvSpPr>
        <p:spPr>
          <a:xfrm>
            <a:off x="457200" y="274638"/>
            <a:ext cx="7467600" cy="511156"/>
          </a:xfrm>
        </p:spPr>
        <p:txBody>
          <a:bodyPr>
            <a:normAutofit/>
          </a:bodyPr>
          <a:lstStyle/>
          <a:p>
            <a:pPr lvl="0" algn="ctr"/>
            <a:r>
              <a:rPr lang="en-US" sz="1500" b="1" u="sng" dirty="0" smtClean="0">
                <a:solidFill>
                  <a:schemeClr val="accent3">
                    <a:lumMod val="50000"/>
                  </a:schemeClr>
                </a:solidFill>
                <a:latin typeface="Verdana" pitchFamily="34" charset="0"/>
                <a:ea typeface="Verdana" pitchFamily="34" charset="0"/>
                <a:cs typeface="Verdana" pitchFamily="34" charset="0"/>
              </a:rPr>
              <a:t>ENABLING &amp; FIXING PRICE LIST</a:t>
            </a:r>
            <a:endParaRPr lang="en-US" sz="1500" dirty="0"/>
          </a:p>
        </p:txBody>
      </p:sp>
      <p:sp>
        <p:nvSpPr>
          <p:cNvPr id="9" name="Content Placeholder 2"/>
          <p:cNvSpPr txBox="1">
            <a:spLocks/>
          </p:cNvSpPr>
          <p:nvPr/>
        </p:nvSpPr>
        <p:spPr>
          <a:xfrm>
            <a:off x="642910" y="3000372"/>
            <a:ext cx="7467600" cy="32860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500" b="1" i="1" u="none" strike="noStrike" kern="1200" cap="none" spc="0" normalizeH="0" baseline="0" noProof="0" dirty="0" smtClean="0">
                <a:ln>
                  <a:noFill/>
                </a:ln>
                <a:solidFill>
                  <a:schemeClr val="accent1">
                    <a:lumMod val="75000"/>
                  </a:schemeClr>
                </a:solidFill>
                <a:effectLst/>
                <a:uLnTx/>
                <a:uFillTx/>
                <a:latin typeface="Verdana" pitchFamily="34" charset="0"/>
                <a:ea typeface="Verdana" pitchFamily="34" charset="0"/>
                <a:cs typeface="Verdana" pitchFamily="34" charset="0"/>
              </a:rPr>
              <a:t>To fix the price: Gateway of Tally  -&gt; Inventory Info</a:t>
            </a:r>
            <a:r>
              <a:rPr kumimoji="0" lang="en-US" sz="1500" b="1" i="1" u="none" strike="noStrike" kern="1200" cap="none" spc="0" normalizeH="0" noProof="0" dirty="0" smtClean="0">
                <a:ln>
                  <a:noFill/>
                </a:ln>
                <a:solidFill>
                  <a:schemeClr val="accent1">
                    <a:lumMod val="75000"/>
                  </a:schemeClr>
                </a:solidFill>
                <a:effectLst/>
                <a:uLnTx/>
                <a:uFillTx/>
                <a:latin typeface="Verdana" pitchFamily="34" charset="0"/>
                <a:ea typeface="Verdana" pitchFamily="34" charset="0"/>
                <a:cs typeface="Verdana" pitchFamily="34" charset="0"/>
              </a:rPr>
              <a:t> -&gt; Price List</a:t>
            </a:r>
            <a:endParaRPr kumimoji="0" lang="en-US" sz="1500" b="1" i="1" u="none" strike="noStrike" kern="1200" cap="none" spc="0" normalizeH="0" baseline="0" noProof="0" dirty="0">
              <a:ln>
                <a:noFill/>
              </a:ln>
              <a:solidFill>
                <a:schemeClr val="accent1">
                  <a:lumMod val="75000"/>
                </a:schemeClr>
              </a:solidFill>
              <a:effectLst/>
              <a:uLnTx/>
              <a:uFillTx/>
              <a:latin typeface="Verdana" pitchFamily="34" charset="0"/>
              <a:ea typeface="Verdana" pitchFamily="34" charset="0"/>
              <a:cs typeface="Verdana" pitchFamily="34" charset="0"/>
            </a:endParaRPr>
          </a:p>
        </p:txBody>
      </p:sp>
      <p:pic>
        <p:nvPicPr>
          <p:cNvPr id="21506" name="Picture 2"/>
          <p:cNvPicPr>
            <a:picLocks noChangeAspect="1" noChangeArrowheads="1"/>
          </p:cNvPicPr>
          <p:nvPr/>
        </p:nvPicPr>
        <p:blipFill>
          <a:blip r:embed="rId2" cstate="print"/>
          <a:srcRect/>
          <a:stretch>
            <a:fillRect/>
          </a:stretch>
        </p:blipFill>
        <p:spPr bwMode="auto">
          <a:xfrm>
            <a:off x="785786" y="1643050"/>
            <a:ext cx="3543300" cy="59055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4500562" y="1285860"/>
            <a:ext cx="2000250" cy="15621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4" cstate="print"/>
          <a:srcRect/>
          <a:stretch>
            <a:fillRect/>
          </a:stretch>
        </p:blipFill>
        <p:spPr bwMode="auto">
          <a:xfrm>
            <a:off x="3143240" y="3357562"/>
            <a:ext cx="4572000" cy="2857500"/>
          </a:xfrm>
          <a:prstGeom prst="rect">
            <a:avLst/>
          </a:prstGeom>
          <a:noFill/>
          <a:ln w="9525">
            <a:noFill/>
            <a:miter lim="800000"/>
            <a:headEnd/>
            <a:tailEnd/>
          </a:ln>
          <a:effectLst/>
        </p:spPr>
      </p:pic>
    </p:spTree>
  </p:cSld>
  <p:clrMapOvr>
    <a:masterClrMapping/>
  </p:clrMapOvr>
  <p:transition spd="slow" advTm="10000">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09933" y="1485911"/>
            <a:ext cx="2505075" cy="3514725"/>
          </a:xfrm>
          <a:prstGeom prst="rect">
            <a:avLst/>
          </a:prstGeom>
          <a:noFill/>
          <a:ln w="9525">
            <a:noFill/>
            <a:miter lim="800000"/>
            <a:headEnd/>
            <a:tailEnd/>
          </a:ln>
          <a:effectLst/>
        </p:spPr>
      </p:pic>
      <p:pic>
        <p:nvPicPr>
          <p:cNvPr id="4" name="Driver Master"/>
          <p:cNvPicPr>
            <a:picLocks noChangeAspect="1" noChangeArrowheads="1"/>
          </p:cNvPicPr>
          <p:nvPr/>
        </p:nvPicPr>
        <p:blipFill>
          <a:blip r:embed="rId3" cstate="print"/>
          <a:srcRect/>
          <a:stretch>
            <a:fillRect/>
          </a:stretch>
        </p:blipFill>
        <p:spPr bwMode="auto">
          <a:xfrm>
            <a:off x="6243662" y="857232"/>
            <a:ext cx="1828800" cy="1601087"/>
          </a:xfrm>
          <a:prstGeom prst="rect">
            <a:avLst/>
          </a:prstGeom>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pic>
      <p:pic>
        <p:nvPicPr>
          <p:cNvPr id="5" name="Picture 2"/>
          <p:cNvPicPr>
            <a:picLocks noChangeAspect="1" noChangeArrowheads="1"/>
          </p:cNvPicPr>
          <p:nvPr/>
        </p:nvPicPr>
        <p:blipFill>
          <a:blip r:embed="rId4" cstate="print"/>
          <a:srcRect/>
          <a:stretch>
            <a:fillRect/>
          </a:stretch>
        </p:blipFill>
        <p:spPr bwMode="auto">
          <a:xfrm>
            <a:off x="928662" y="1928802"/>
            <a:ext cx="1828800" cy="371260"/>
          </a:xfrm>
          <a:prstGeom prst="rect">
            <a:avLst/>
          </a:prstGeom>
          <a:noFill/>
          <a:ln w="9525">
            <a:solidFill>
              <a:schemeClr val="accent1">
                <a:lumMod val="50000"/>
              </a:schemeClr>
            </a:solidFill>
            <a:miter lim="800000"/>
            <a:headEnd/>
            <a:tailEnd/>
          </a:ln>
          <a:effectLst/>
        </p:spPr>
      </p:pic>
      <p:pic>
        <p:nvPicPr>
          <p:cNvPr id="9" name="Picture 5"/>
          <p:cNvPicPr>
            <a:picLocks noChangeAspect="1" noChangeArrowheads="1"/>
          </p:cNvPicPr>
          <p:nvPr/>
        </p:nvPicPr>
        <p:blipFill>
          <a:blip r:embed="rId5" cstate="print"/>
          <a:srcRect/>
          <a:stretch>
            <a:fillRect/>
          </a:stretch>
        </p:blipFill>
        <p:spPr bwMode="auto">
          <a:xfrm>
            <a:off x="928662" y="2428868"/>
            <a:ext cx="1828800" cy="2668104"/>
          </a:xfrm>
          <a:prstGeom prst="rect">
            <a:avLst/>
          </a:prstGeom>
          <a:noFill/>
          <a:ln w="9525">
            <a:solidFill>
              <a:schemeClr val="accent1">
                <a:lumMod val="50000"/>
              </a:schemeClr>
            </a:solidFill>
            <a:miter lim="800000"/>
            <a:headEnd/>
            <a:tailEnd/>
          </a:ln>
          <a:effectLst/>
        </p:spPr>
      </p:pic>
      <p:cxnSp>
        <p:nvCxnSpPr>
          <p:cNvPr id="14" name="Straight Arrow Connector 13"/>
          <p:cNvCxnSpPr/>
          <p:nvPr/>
        </p:nvCxnSpPr>
        <p:spPr>
          <a:xfrm flipV="1">
            <a:off x="4672026" y="928670"/>
            <a:ext cx="1543048" cy="135732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2786050" y="2000240"/>
            <a:ext cx="1214448" cy="428628"/>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14876" y="2714620"/>
            <a:ext cx="1500198" cy="71438"/>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2786050" y="2500306"/>
            <a:ext cx="1457348" cy="357190"/>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6314" y="3071810"/>
            <a:ext cx="1357322" cy="857256"/>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6" cstate="print"/>
          <a:srcRect/>
          <a:stretch>
            <a:fillRect/>
          </a:stretch>
        </p:blipFill>
        <p:spPr bwMode="auto">
          <a:xfrm>
            <a:off x="6215074" y="2643182"/>
            <a:ext cx="1828800" cy="1009604"/>
          </a:xfrm>
          <a:prstGeom prst="rect">
            <a:avLst/>
          </a:prstGeom>
          <a:noFill/>
          <a:ln w="9525">
            <a:noFill/>
            <a:miter lim="800000"/>
            <a:headEnd/>
            <a:tailEnd/>
          </a:ln>
          <a:effectLst/>
        </p:spPr>
      </p:pic>
      <p:pic>
        <p:nvPicPr>
          <p:cNvPr id="18" name="Picture 2"/>
          <p:cNvPicPr>
            <a:picLocks noChangeAspect="1" noChangeArrowheads="1"/>
          </p:cNvPicPr>
          <p:nvPr/>
        </p:nvPicPr>
        <p:blipFill>
          <a:blip r:embed="rId7" cstate="print"/>
          <a:srcRect/>
          <a:stretch>
            <a:fillRect/>
          </a:stretch>
        </p:blipFill>
        <p:spPr bwMode="auto">
          <a:xfrm>
            <a:off x="6215074" y="3857628"/>
            <a:ext cx="1828800" cy="664213"/>
          </a:xfrm>
          <a:prstGeom prst="rect">
            <a:avLst/>
          </a:prstGeom>
          <a:noFill/>
          <a:ln w="9525">
            <a:noFill/>
            <a:miter lim="800000"/>
            <a:headEnd/>
            <a:tailEnd/>
          </a:ln>
          <a:effectLst/>
        </p:spPr>
      </p:pic>
      <p:sp>
        <p:nvSpPr>
          <p:cNvPr id="26" name="Title 25"/>
          <p:cNvSpPr>
            <a:spLocks noGrp="1"/>
          </p:cNvSpPr>
          <p:nvPr>
            <p:ph type="title"/>
          </p:nvPr>
        </p:nvSpPr>
        <p:spPr>
          <a:xfrm>
            <a:off x="457200" y="274638"/>
            <a:ext cx="7467600" cy="368280"/>
          </a:xfrm>
        </p:spPr>
        <p:txBody>
          <a:bodyPr>
            <a:scene3d>
              <a:camera prst="orthographicFront"/>
              <a:lightRig rig="threePt" dir="t"/>
            </a:scene3d>
            <a:sp3d extrusionH="57150">
              <a:bevelT w="38100" h="38100"/>
            </a:sp3d>
          </a:bodyPr>
          <a:lstStyle/>
          <a:p>
            <a:pPr algn="ctr" rtl="0" eaLnBrk="1" latinLnBrk="0" hangingPunct="1"/>
            <a:r>
              <a:rPr lang="en-US" sz="1500" b="1" u="sng" kern="1200" dirty="0" smtClean="0">
                <a:solidFill>
                  <a:schemeClr val="accent3">
                    <a:lumMod val="50000"/>
                  </a:schemeClr>
                </a:solidFill>
                <a:effectLst>
                  <a:glow rad="63500">
                    <a:schemeClr val="accent5">
                      <a:satMod val="175000"/>
                      <a:alpha val="40000"/>
                    </a:schemeClr>
                  </a:glow>
                  <a:innerShdw blurRad="63500" dist="50800" dir="13500000">
                    <a:prstClr val="black">
                      <a:alpha val="50000"/>
                    </a:prstClr>
                  </a:innerShdw>
                </a:effectLst>
                <a:latin typeface="Verdana"/>
                <a:ea typeface="Verdana"/>
                <a:cs typeface="Verdana"/>
              </a:rPr>
              <a:t>TRANSPORTER’S MENU - MASTERS</a:t>
            </a:r>
          </a:p>
        </p:txBody>
      </p:sp>
      <p:pic>
        <p:nvPicPr>
          <p:cNvPr id="20" name="Picture 3"/>
          <p:cNvPicPr>
            <a:picLocks noChangeArrowheads="1"/>
          </p:cNvPicPr>
          <p:nvPr/>
        </p:nvPicPr>
        <p:blipFill>
          <a:blip r:embed="rId8"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Click="0" advTm="1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vertical)">
                                      <p:cBhvr>
                                        <p:cTn id="7" dur="500"/>
                                        <p:tgtEl>
                                          <p:spTgt spid="14"/>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500"/>
                                        <p:tgtEl>
                                          <p:spTgt spid="4"/>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vertical)">
                                      <p:cBhvr>
                                        <p:cTn id="15" dur="500"/>
                                        <p:tgtEl>
                                          <p:spTgt spid="15"/>
                                        </p:tgtEl>
                                      </p:cBhvr>
                                    </p:animEffect>
                                  </p:childTnLst>
                                </p:cTn>
                              </p:par>
                            </p:childTnLst>
                          </p:cTn>
                        </p:par>
                        <p:par>
                          <p:cTn id="16" fill="hold">
                            <p:stCondLst>
                              <p:cond delay="1500"/>
                            </p:stCondLst>
                            <p:childTnLst>
                              <p:par>
                                <p:cTn id="17" presetID="8" presetClass="entr" presetSubtype="3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out)">
                                      <p:cBhvr>
                                        <p:cTn id="19" dur="500"/>
                                        <p:tgtEl>
                                          <p:spTgt spid="5"/>
                                        </p:tgtEl>
                                      </p:cBhvr>
                                    </p:animEffect>
                                  </p:childTnLst>
                                </p:cTn>
                              </p:par>
                            </p:childTnLst>
                          </p:cTn>
                        </p:par>
                        <p:par>
                          <p:cTn id="20" fill="hold">
                            <p:stCondLst>
                              <p:cond delay="2000"/>
                            </p:stCondLst>
                            <p:childTnLst>
                              <p:par>
                                <p:cTn id="21" presetID="3" presetClass="entr" presetSubtype="5"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vertical)">
                                      <p:cBhvr>
                                        <p:cTn id="23" dur="500"/>
                                        <p:tgtEl>
                                          <p:spTgt spid="17"/>
                                        </p:tgtEl>
                                      </p:cBhvr>
                                    </p:animEffect>
                                  </p:childTnLst>
                                </p:cTn>
                              </p:par>
                            </p:childTnLst>
                          </p:cTn>
                        </p:par>
                        <p:par>
                          <p:cTn id="24" fill="hold">
                            <p:stCondLst>
                              <p:cond delay="2500"/>
                            </p:stCondLst>
                            <p:childTnLst>
                              <p:par>
                                <p:cTn id="25" presetID="8" presetClass="entr" presetSubtype="3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out)">
                                      <p:cBhvr>
                                        <p:cTn id="27" dur="500"/>
                                        <p:tgtEl>
                                          <p:spTgt spid="16"/>
                                        </p:tgtEl>
                                      </p:cBhvr>
                                    </p:animEffect>
                                  </p:childTnLst>
                                </p:cTn>
                              </p:par>
                            </p:childTnLst>
                          </p:cTn>
                        </p:par>
                        <p:par>
                          <p:cTn id="28" fill="hold">
                            <p:stCondLst>
                              <p:cond delay="3000"/>
                            </p:stCondLst>
                            <p:childTnLst>
                              <p:par>
                                <p:cTn id="29" presetID="3" presetClass="entr" presetSubtype="5"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vertical)">
                                      <p:cBhvr>
                                        <p:cTn id="31" dur="500"/>
                                        <p:tgtEl>
                                          <p:spTgt spid="21"/>
                                        </p:tgtEl>
                                      </p:cBhvr>
                                    </p:animEffect>
                                  </p:childTnLst>
                                </p:cTn>
                              </p:par>
                            </p:childTnLst>
                          </p:cTn>
                        </p:par>
                        <p:par>
                          <p:cTn id="32" fill="hold">
                            <p:stCondLst>
                              <p:cond delay="3500"/>
                            </p:stCondLst>
                            <p:childTnLst>
                              <p:par>
                                <p:cTn id="33" presetID="8" presetClass="entr" presetSubtype="3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out)">
                                      <p:cBhvr>
                                        <p:cTn id="35" dur="500"/>
                                        <p:tgtEl>
                                          <p:spTgt spid="9"/>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childTnLst>
                          </p:cTn>
                        </p:par>
                        <p:par>
                          <p:cTn id="40" fill="hold">
                            <p:stCondLst>
                              <p:cond delay="4500"/>
                            </p:stCondLst>
                            <p:childTnLst>
                              <p:par>
                                <p:cTn id="41" presetID="8" presetClass="entr" presetSubtype="3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amond(ou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river Master"/>
          <p:cNvPicPr>
            <a:picLocks noChangeAspect="1" noChangeArrowheads="1"/>
          </p:cNvPicPr>
          <p:nvPr/>
        </p:nvPicPr>
        <p:blipFill>
          <a:blip r:embed="rId3" cstate="print"/>
          <a:srcRect/>
          <a:stretch>
            <a:fillRect/>
          </a:stretch>
        </p:blipFill>
        <p:spPr bwMode="auto">
          <a:xfrm>
            <a:off x="1071538" y="1643050"/>
            <a:ext cx="3857625" cy="3476625"/>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pic>
      <p:sp>
        <p:nvSpPr>
          <p:cNvPr id="5" name="DM Field1"/>
          <p:cNvSpPr/>
          <p:nvPr/>
        </p:nvSpPr>
        <p:spPr>
          <a:xfrm>
            <a:off x="6000760" y="1071546"/>
            <a:ext cx="2071702" cy="428628"/>
          </a:xfrm>
          <a:prstGeom prst="accentCallout2">
            <a:avLst>
              <a:gd name="adj1" fmla="val 18750"/>
              <a:gd name="adj2" fmla="val -8333"/>
              <a:gd name="adj3" fmla="val 18750"/>
              <a:gd name="adj4" fmla="val -16667"/>
              <a:gd name="adj5" fmla="val 251877"/>
              <a:gd name="adj6" fmla="val -66088"/>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Financial Allocation of Driver Master</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6" name="DM Field2"/>
          <p:cNvSpPr/>
          <p:nvPr/>
        </p:nvSpPr>
        <p:spPr>
          <a:xfrm>
            <a:off x="6000760" y="1643050"/>
            <a:ext cx="2071702" cy="428628"/>
          </a:xfrm>
          <a:prstGeom prst="accentCallout2">
            <a:avLst>
              <a:gd name="adj1" fmla="val 18750"/>
              <a:gd name="adj2" fmla="val -8333"/>
              <a:gd name="adj3" fmla="val 18750"/>
              <a:gd name="adj4" fmla="val -16667"/>
              <a:gd name="adj5" fmla="val 234811"/>
              <a:gd name="adj6" fmla="val -66676"/>
            </a:avLst>
          </a:prstGeom>
          <a:solidFill>
            <a:schemeClr val="bg2"/>
          </a:solid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Is he hired driver</a:t>
            </a:r>
          </a:p>
          <a:p>
            <a:pPr algn="ctr"/>
            <a:r>
              <a:rPr lang="en-US" sz="1200" b="1" dirty="0" smtClean="0">
                <a:solidFill>
                  <a:schemeClr val="accent4">
                    <a:lumMod val="50000"/>
                  </a:schemeClr>
                </a:solidFill>
                <a:latin typeface="Verdana" pitchFamily="34" charset="0"/>
                <a:ea typeface="Verdana" pitchFamily="34" charset="0"/>
                <a:cs typeface="Verdana" pitchFamily="34" charset="0"/>
              </a:rPr>
              <a:t>for Controlling</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7" name="DM Field3"/>
          <p:cNvSpPr/>
          <p:nvPr/>
        </p:nvSpPr>
        <p:spPr>
          <a:xfrm>
            <a:off x="6000760" y="2214554"/>
            <a:ext cx="2071702" cy="428628"/>
          </a:xfrm>
          <a:prstGeom prst="accentCallout2">
            <a:avLst>
              <a:gd name="adj1" fmla="val 18750"/>
              <a:gd name="adj2" fmla="val -8333"/>
              <a:gd name="adj3" fmla="val 18750"/>
              <a:gd name="adj4" fmla="val -16667"/>
              <a:gd name="adj5" fmla="val 176703"/>
              <a:gd name="adj6" fmla="val -67076"/>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Name of the Driver</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8" name="DM Field4"/>
          <p:cNvSpPr/>
          <p:nvPr/>
        </p:nvSpPr>
        <p:spPr>
          <a:xfrm>
            <a:off x="6000760" y="2786058"/>
            <a:ext cx="2071702" cy="428628"/>
          </a:xfrm>
          <a:prstGeom prst="accentCallout2">
            <a:avLst>
              <a:gd name="adj1" fmla="val 18750"/>
              <a:gd name="adj2" fmla="val -8333"/>
              <a:gd name="adj3" fmla="val 18750"/>
              <a:gd name="adj4" fmla="val -16667"/>
              <a:gd name="adj5" fmla="val 95433"/>
              <a:gd name="adj6" fmla="val -66677"/>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Driving License Number of the Driver</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9" name="DM Field5"/>
          <p:cNvSpPr/>
          <p:nvPr/>
        </p:nvSpPr>
        <p:spPr>
          <a:xfrm>
            <a:off x="6000760" y="3357562"/>
            <a:ext cx="2071702" cy="428628"/>
          </a:xfrm>
          <a:prstGeom prst="accentCallout2">
            <a:avLst>
              <a:gd name="adj1" fmla="val 18750"/>
              <a:gd name="adj2" fmla="val -8333"/>
              <a:gd name="adj3" fmla="val 18750"/>
              <a:gd name="adj4" fmla="val -16667"/>
              <a:gd name="adj5" fmla="val 27167"/>
              <a:gd name="adj6" fmla="val -67076"/>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Expiry date of</a:t>
            </a:r>
          </a:p>
          <a:p>
            <a:pPr algn="ctr"/>
            <a:r>
              <a:rPr lang="en-US" sz="1200" b="1" dirty="0" smtClean="0">
                <a:solidFill>
                  <a:schemeClr val="accent4">
                    <a:lumMod val="50000"/>
                  </a:schemeClr>
                </a:solidFill>
                <a:latin typeface="Verdana" pitchFamily="34" charset="0"/>
                <a:ea typeface="Verdana" pitchFamily="34" charset="0"/>
                <a:cs typeface="Verdana" pitchFamily="34" charset="0"/>
              </a:rPr>
              <a:t>the DL No</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0" name="DM Field6"/>
          <p:cNvSpPr/>
          <p:nvPr/>
        </p:nvSpPr>
        <p:spPr>
          <a:xfrm>
            <a:off x="6000760" y="3929066"/>
            <a:ext cx="2071702" cy="428628"/>
          </a:xfrm>
          <a:prstGeom prst="accentCallout2">
            <a:avLst>
              <a:gd name="adj1" fmla="val 18750"/>
              <a:gd name="adj2" fmla="val -8333"/>
              <a:gd name="adj3" fmla="val 18750"/>
              <a:gd name="adj4" fmla="val -16667"/>
              <a:gd name="adj5" fmla="val -43944"/>
              <a:gd name="adj6" fmla="val -66088"/>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Issued Authority</a:t>
            </a:r>
          </a:p>
          <a:p>
            <a:pPr algn="ctr"/>
            <a:r>
              <a:rPr lang="en-US" sz="1200" b="1" dirty="0" smtClean="0">
                <a:solidFill>
                  <a:schemeClr val="accent4">
                    <a:lumMod val="50000"/>
                  </a:schemeClr>
                </a:solidFill>
                <a:latin typeface="Verdana" pitchFamily="34" charset="0"/>
                <a:ea typeface="Verdana" pitchFamily="34" charset="0"/>
                <a:cs typeface="Verdana" pitchFamily="34" charset="0"/>
              </a:rPr>
              <a:t>of the DL</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1" name="DM Field7"/>
          <p:cNvSpPr/>
          <p:nvPr/>
        </p:nvSpPr>
        <p:spPr>
          <a:xfrm>
            <a:off x="6000760" y="4500570"/>
            <a:ext cx="2071702" cy="428628"/>
          </a:xfrm>
          <a:prstGeom prst="accentCallout2">
            <a:avLst>
              <a:gd name="adj1" fmla="val 18750"/>
              <a:gd name="adj2" fmla="val -8333"/>
              <a:gd name="adj3" fmla="val 18750"/>
              <a:gd name="adj4" fmla="val -16667"/>
              <a:gd name="adj5" fmla="val -78077"/>
              <a:gd name="adj6" fmla="val -65500"/>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Communication Address of the Driver</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2" name="DM Field8"/>
          <p:cNvSpPr/>
          <p:nvPr/>
        </p:nvSpPr>
        <p:spPr>
          <a:xfrm>
            <a:off x="6000760" y="5072074"/>
            <a:ext cx="2071702" cy="428628"/>
          </a:xfrm>
          <a:prstGeom prst="accentCallout2">
            <a:avLst>
              <a:gd name="adj1" fmla="val 18750"/>
              <a:gd name="adj2" fmla="val -8333"/>
              <a:gd name="adj3" fmla="val 18750"/>
              <a:gd name="adj4" fmla="val -16667"/>
              <a:gd name="adj5" fmla="val -106521"/>
              <a:gd name="adj6" fmla="val -66088"/>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Contact  Number of the Driver</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3" name="DM Field9"/>
          <p:cNvSpPr/>
          <p:nvPr/>
        </p:nvSpPr>
        <p:spPr>
          <a:xfrm>
            <a:off x="6000760" y="5643578"/>
            <a:ext cx="2071702" cy="428628"/>
          </a:xfrm>
          <a:prstGeom prst="accentCallout2">
            <a:avLst>
              <a:gd name="adj1" fmla="val 18750"/>
              <a:gd name="adj2" fmla="val -8333"/>
              <a:gd name="adj3" fmla="val 18750"/>
              <a:gd name="adj4" fmla="val -16667"/>
              <a:gd name="adj5" fmla="val -177632"/>
              <a:gd name="adj6" fmla="val -66677"/>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The person who referred the Driver</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15" name="Title 14"/>
          <p:cNvSpPr>
            <a:spLocks noGrp="1"/>
          </p:cNvSpPr>
          <p:nvPr>
            <p:ph type="title"/>
          </p:nvPr>
        </p:nvSpPr>
        <p:spPr>
          <a:xfrm>
            <a:off x="457200" y="274638"/>
            <a:ext cx="7467600" cy="511156"/>
          </a:xfrm>
        </p:spPr>
        <p:txBody>
          <a:bodyPr/>
          <a:lstStyle/>
          <a:p>
            <a:pPr algn="ctr" rtl="0" eaLnBrk="1" latinLnBrk="0" hangingPunct="1"/>
            <a:r>
              <a:rPr lang="en-US" sz="1500" b="1" u="sng" kern="1200" dirty="0" smtClean="0">
                <a:solidFill>
                  <a:schemeClr val="accent3">
                    <a:lumMod val="50000"/>
                  </a:schemeClr>
                </a:solidFill>
                <a:latin typeface="Verdana"/>
                <a:ea typeface="Verdana"/>
                <a:cs typeface="Verdana"/>
              </a:rPr>
              <a:t>DRIVER MASTER CREATION</a:t>
            </a:r>
          </a:p>
        </p:txBody>
      </p:sp>
      <p:pic>
        <p:nvPicPr>
          <p:cNvPr id="14" name="Picture 3"/>
          <p:cNvPicPr>
            <a:picLocks noChangeArrowheads="1"/>
          </p:cNvPicPr>
          <p:nvPr/>
        </p:nvPicPr>
        <p:blipFill>
          <a:blip r:embed="rId4"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Click="0" advTm="20000">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85918" y="2357430"/>
            <a:ext cx="3800475" cy="771525"/>
          </a:xfrm>
          <a:prstGeom prst="rect">
            <a:avLst/>
          </a:prstGeom>
          <a:noFill/>
          <a:ln w="9525">
            <a:solidFill>
              <a:schemeClr val="accent1">
                <a:lumMod val="50000"/>
              </a:schemeClr>
            </a:solidFill>
            <a:miter lim="800000"/>
            <a:headEnd/>
            <a:tailEnd/>
          </a:ln>
          <a:effectLst/>
        </p:spPr>
      </p:pic>
      <p:sp>
        <p:nvSpPr>
          <p:cNvPr id="3" name="DM Field1"/>
          <p:cNvSpPr/>
          <p:nvPr/>
        </p:nvSpPr>
        <p:spPr>
          <a:xfrm>
            <a:off x="6429388" y="2428868"/>
            <a:ext cx="2071702" cy="428628"/>
          </a:xfrm>
          <a:prstGeom prst="accentCallout2">
            <a:avLst>
              <a:gd name="adj1" fmla="val 18750"/>
              <a:gd name="adj2" fmla="val -8333"/>
              <a:gd name="adj3" fmla="val 18750"/>
              <a:gd name="adj4" fmla="val -16667"/>
              <a:gd name="adj5" fmla="val 114924"/>
              <a:gd name="adj6" fmla="val -53010"/>
            </a:avLst>
          </a:prstGeom>
          <a:solidFill>
            <a:schemeClr val="bg2"/>
          </a:solid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50000"/>
                  </a:schemeClr>
                </a:solidFill>
                <a:latin typeface="Verdana" pitchFamily="34" charset="0"/>
                <a:ea typeface="Verdana" pitchFamily="34" charset="0"/>
                <a:cs typeface="Verdana" pitchFamily="34" charset="0"/>
              </a:rPr>
              <a:t>To map the Trucks with Trasporters</a:t>
            </a:r>
            <a:endParaRPr lang="en-IN" sz="1200" b="1" dirty="0">
              <a:solidFill>
                <a:schemeClr val="accent4">
                  <a:lumMod val="50000"/>
                </a:schemeClr>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457200" y="274638"/>
            <a:ext cx="7467600" cy="439718"/>
          </a:xfrm>
        </p:spPr>
        <p:txBody>
          <a:bodyPr/>
          <a:lstStyle/>
          <a:p>
            <a:pPr algn="ctr" rtl="0" eaLnBrk="1" latinLnBrk="0" hangingPunct="1"/>
            <a:r>
              <a:rPr lang="en-US" sz="1500" b="1" u="sng" kern="1200" dirty="0" smtClean="0">
                <a:solidFill>
                  <a:schemeClr val="accent3">
                    <a:lumMod val="50000"/>
                  </a:schemeClr>
                </a:solidFill>
                <a:latin typeface="Verdana"/>
                <a:ea typeface="Verdana"/>
                <a:cs typeface="Verdana"/>
              </a:rPr>
              <a:t>TRANSPORTER MASTER CREATION</a:t>
            </a:r>
          </a:p>
        </p:txBody>
      </p:sp>
      <p:pic>
        <p:nvPicPr>
          <p:cNvPr id="6" name="Picture 3"/>
          <p:cNvPicPr>
            <a:picLocks noChangeArrowheads="1"/>
          </p:cNvPicPr>
          <p:nvPr/>
        </p:nvPicPr>
        <p:blipFill>
          <a:blip r:embed="rId4" cstate="print"/>
          <a:srcRect/>
          <a:stretch>
            <a:fillRect/>
          </a:stretch>
        </p:blipFill>
        <p:spPr bwMode="auto">
          <a:xfrm>
            <a:off x="171432" y="14270"/>
            <a:ext cx="1828800" cy="914400"/>
          </a:xfrm>
          <a:prstGeom prst="rect">
            <a:avLst/>
          </a:prstGeom>
          <a:noFill/>
          <a:ln w="9525">
            <a:noFill/>
            <a:miter lim="800000"/>
            <a:headEnd/>
            <a:tailEnd/>
          </a:ln>
          <a:effectLst/>
        </p:spPr>
      </p:pic>
    </p:spTree>
  </p:cSld>
  <p:clrMapOvr>
    <a:masterClrMapping/>
  </p:clrMapOvr>
  <p:transition spd="slow" advClick="0" advTm="10000">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1399</TotalTime>
  <Words>599</Words>
  <Application>Microsoft Office PowerPoint</Application>
  <PresentationFormat>On-screen Show (4:3)</PresentationFormat>
  <Paragraphs>103</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Road Transport Module</vt:lpstr>
      <vt:lpstr>INTRODUCTION</vt:lpstr>
      <vt:lpstr>BUSINESS PROCESS</vt:lpstr>
      <vt:lpstr>TRANSPORT MODULE OVERVIEW</vt:lpstr>
      <vt:lpstr>ENABLING TRANSPORTER  MODULE</vt:lpstr>
      <vt:lpstr>ENABLING &amp; FIXING PRICE LIST</vt:lpstr>
      <vt:lpstr>TRANSPORTER’S MENU - MASTERS</vt:lpstr>
      <vt:lpstr>DRIVER MASTER CREATION</vt:lpstr>
      <vt:lpstr>TRANSPORTER MASTER CREATION</vt:lpstr>
      <vt:lpstr>CONSIGNEE MASTER CREATION</vt:lpstr>
      <vt:lpstr>TRUCK MASTER CREATION</vt:lpstr>
      <vt:lpstr>DESTINATION MASTER CREATION</vt:lpstr>
      <vt:lpstr>TRANSACTIONS</vt:lpstr>
      <vt:lpstr>LORRY RECEIPT - ENTRY</vt:lpstr>
      <vt:lpstr>SALES INVOICE</vt:lpstr>
      <vt:lpstr>REPORTS MENU part -1</vt:lpstr>
      <vt:lpstr>REPORTS MENU part - 2</vt:lpstr>
      <vt:lpstr>REPORTS MENU part - 3</vt:lpstr>
      <vt:lpstr>LORRY RECEIPT WISE REPORT</vt:lpstr>
      <vt:lpstr>DESTINATION WISE ANALYSIS</vt:lpstr>
      <vt:lpstr>PRODUCT WISE ANALYSIS</vt:lpstr>
      <vt:lpstr>TRANSPORTER WISE ANALYSIS</vt:lpstr>
      <vt:lpstr>TRUCK WISE ANALYSIS</vt:lpstr>
      <vt:lpstr>DRIVER WISE ANALYSIS</vt:lpstr>
      <vt:lpstr>CONSIGNEE WISE ANALYSIS</vt:lpstr>
      <vt:lpstr>SALES BILL PENDING REPORT</vt:lpstr>
      <vt:lpstr>ADDITONAL ADD ONS</vt:lpstr>
      <vt:lpstr>Thanks &amp; welcome!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System3</dc:creator>
  <cp:lastModifiedBy>dell</cp:lastModifiedBy>
  <cp:revision>153</cp:revision>
  <dcterms:created xsi:type="dcterms:W3CDTF">2011-07-15T13:26:11Z</dcterms:created>
  <dcterms:modified xsi:type="dcterms:W3CDTF">2012-05-11T17:51:31Z</dcterms:modified>
</cp:coreProperties>
</file>